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59" r:id="rId4"/>
    <p:sldId id="265" r:id="rId5"/>
    <p:sldId id="261" r:id="rId6"/>
    <p:sldId id="263" r:id="rId7"/>
    <p:sldId id="264" r:id="rId8"/>
    <p:sldId id="266" r:id="rId9"/>
    <p:sldId id="270" r:id="rId10"/>
    <p:sldId id="271" r:id="rId11"/>
    <p:sldId id="273" r:id="rId12"/>
    <p:sldId id="275" r:id="rId13"/>
    <p:sldId id="274" r:id="rId14"/>
    <p:sldId id="521" r:id="rId15"/>
    <p:sldId id="267" r:id="rId16"/>
    <p:sldId id="277" r:id="rId17"/>
    <p:sldId id="269" r:id="rId18"/>
    <p:sldId id="278" r:id="rId19"/>
    <p:sldId id="276" r:id="rId20"/>
    <p:sldId id="3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60" autoAdjust="0"/>
  </p:normalViewPr>
  <p:slideViewPr>
    <p:cSldViewPr snapToGrid="0">
      <p:cViewPr>
        <p:scale>
          <a:sx n="69" d="100"/>
          <a:sy n="69" d="100"/>
        </p:scale>
        <p:origin x="1242"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C8800-0746-48DD-B487-529E848CED9E}" type="datetimeFigureOut">
              <a:rPr lang="en-GB" smtClean="0"/>
              <a:t>06/06/2025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2310A-043A-4491-AE4C-B77C9F2B5DDF}" type="slidenum">
              <a:rPr lang="en-GB" smtClean="0"/>
              <a:t>‹#›</a:t>
            </a:fld>
            <a:endParaRPr lang="en-GB"/>
          </a:p>
        </p:txBody>
      </p:sp>
    </p:spTree>
    <p:extLst>
      <p:ext uri="{BB962C8B-B14F-4D97-AF65-F5344CB8AC3E}">
        <p14:creationId xmlns:p14="http://schemas.microsoft.com/office/powerpoint/2010/main" val="165259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Given it’s a smallish room, we’ll be a smallish group and not very able to divide into sub-groups</a:t>
            </a:r>
          </a:p>
          <a:p>
            <a:r>
              <a:rPr lang="en-GB"/>
              <a:t>So I think lets get people to work together if they want</a:t>
            </a:r>
          </a:p>
          <a:p>
            <a:r>
              <a:rPr lang="en-GB"/>
              <a:t>This is very loosely prepared</a:t>
            </a:r>
          </a:p>
          <a:p>
            <a:r>
              <a:rPr lang="en-GB"/>
              <a:t>I’d just like to try to be creative around questions of audiences and what could be built for them</a:t>
            </a:r>
          </a:p>
          <a:p>
            <a:r>
              <a:rPr lang="en-GB"/>
              <a:t>Particularly perhaps from text of primary sources, but not necessarily only that</a:t>
            </a:r>
          </a:p>
          <a:p>
            <a:r>
              <a:rPr lang="en-GB"/>
              <a:t>I’ve put a few examples around the room – some things you’ve seen before, some of the wackier views from Voyant, a couple of interfaces that I just happen to like</a:t>
            </a:r>
          </a:p>
          <a:p>
            <a:r>
              <a:rPr lang="en-GB"/>
              <a:t>But to begin I’d just like to do an exercise around thinking about who your audiences are</a:t>
            </a:r>
          </a:p>
        </p:txBody>
      </p:sp>
      <p:sp>
        <p:nvSpPr>
          <p:cNvPr id="4" name="Slide Number Placeholder 3"/>
          <p:cNvSpPr>
            <a:spLocks noGrp="1"/>
          </p:cNvSpPr>
          <p:nvPr>
            <p:ph type="sldNum" sz="quarter" idx="5"/>
          </p:nvPr>
        </p:nvSpPr>
        <p:spPr/>
        <p:txBody>
          <a:bodyPr/>
          <a:lstStyle/>
          <a:p>
            <a:fld id="{4DE2310A-043A-4491-AE4C-B77C9F2B5DDF}" type="slidenum">
              <a:rPr lang="en-GB" smtClean="0"/>
              <a:t>1</a:t>
            </a:fld>
            <a:endParaRPr lang="en-GB"/>
          </a:p>
        </p:txBody>
      </p:sp>
    </p:spTree>
    <p:extLst>
      <p:ext uri="{BB962C8B-B14F-4D97-AF65-F5344CB8AC3E}">
        <p14:creationId xmlns:p14="http://schemas.microsoft.com/office/powerpoint/2010/main" val="145198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12</a:t>
            </a:fld>
            <a:endParaRPr lang="en-GB"/>
          </a:p>
        </p:txBody>
      </p:sp>
    </p:spTree>
    <p:extLst>
      <p:ext uri="{BB962C8B-B14F-4D97-AF65-F5344CB8AC3E}">
        <p14:creationId xmlns:p14="http://schemas.microsoft.com/office/powerpoint/2010/main" val="2355526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13</a:t>
            </a:fld>
            <a:endParaRPr lang="en-GB"/>
          </a:p>
        </p:txBody>
      </p:sp>
    </p:spTree>
    <p:extLst>
      <p:ext uri="{BB962C8B-B14F-4D97-AF65-F5344CB8AC3E}">
        <p14:creationId xmlns:p14="http://schemas.microsoft.com/office/powerpoint/2010/main" val="303813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14</a:t>
            </a:fld>
            <a:endParaRPr lang="en-GB"/>
          </a:p>
        </p:txBody>
      </p:sp>
    </p:spTree>
    <p:extLst>
      <p:ext uri="{BB962C8B-B14F-4D97-AF65-F5344CB8AC3E}">
        <p14:creationId xmlns:p14="http://schemas.microsoft.com/office/powerpoint/2010/main" val="569587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16</a:t>
            </a:fld>
            <a:endParaRPr lang="en-GB"/>
          </a:p>
        </p:txBody>
      </p:sp>
    </p:spTree>
    <p:extLst>
      <p:ext uri="{BB962C8B-B14F-4D97-AF65-F5344CB8AC3E}">
        <p14:creationId xmlns:p14="http://schemas.microsoft.com/office/powerpoint/2010/main" val="199471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17</a:t>
            </a:fld>
            <a:endParaRPr lang="en-GB"/>
          </a:p>
        </p:txBody>
      </p:sp>
    </p:spTree>
    <p:extLst>
      <p:ext uri="{BB962C8B-B14F-4D97-AF65-F5344CB8AC3E}">
        <p14:creationId xmlns:p14="http://schemas.microsoft.com/office/powerpoint/2010/main" val="1625644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18</a:t>
            </a:fld>
            <a:endParaRPr lang="en-GB"/>
          </a:p>
        </p:txBody>
      </p:sp>
    </p:spTree>
    <p:extLst>
      <p:ext uri="{BB962C8B-B14F-4D97-AF65-F5344CB8AC3E}">
        <p14:creationId xmlns:p14="http://schemas.microsoft.com/office/powerpoint/2010/main" val="138020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19</a:t>
            </a:fld>
            <a:endParaRPr lang="en-GB"/>
          </a:p>
        </p:txBody>
      </p:sp>
    </p:spTree>
    <p:extLst>
      <p:ext uri="{BB962C8B-B14F-4D97-AF65-F5344CB8AC3E}">
        <p14:creationId xmlns:p14="http://schemas.microsoft.com/office/powerpoint/2010/main" val="3447045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20</a:t>
            </a:fld>
            <a:endParaRPr lang="en-GB"/>
          </a:p>
        </p:txBody>
      </p:sp>
    </p:spTree>
    <p:extLst>
      <p:ext uri="{BB962C8B-B14F-4D97-AF65-F5344CB8AC3E}">
        <p14:creationId xmlns:p14="http://schemas.microsoft.com/office/powerpoint/2010/main" val="259563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Initially a post-it exercise around “who are the audiences, who could the audiences be”?</a:t>
            </a:r>
          </a:p>
          <a:p>
            <a:endParaRPr lang="en-GB"/>
          </a:p>
          <a:p>
            <a:r>
              <a:rPr lang="en-GB"/>
              <a:t>15-30 minutes to develop ideas</a:t>
            </a:r>
          </a:p>
          <a:p>
            <a:pPr marL="171450" indent="-171450">
              <a:buFont typeface="Arial" panose="020B0604020202020204" pitchFamily="34" charset="0"/>
              <a:buChar char="•"/>
            </a:pPr>
            <a:r>
              <a:rPr lang="en-GB"/>
              <a:t>Which can just be scribbled on post-its</a:t>
            </a:r>
          </a:p>
          <a:p>
            <a:pPr marL="171450" indent="-171450">
              <a:buFont typeface="Arial" panose="020B0604020202020204" pitchFamily="34" charset="0"/>
              <a:buChar char="•"/>
            </a:pPr>
            <a:r>
              <a:rPr lang="en-GB"/>
              <a:t>Or scribbled on paper</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Then another ½ hour or so to feed back</a:t>
            </a:r>
          </a:p>
          <a:p>
            <a:pPr marL="0" indent="0">
              <a:buFont typeface="Arial" panose="020B0604020202020204" pitchFamily="34" charset="0"/>
              <a:buNone/>
            </a:pPr>
            <a:endParaRPr lang="en-GB"/>
          </a:p>
          <a:p>
            <a:pPr marL="0" indent="0">
              <a:buFont typeface="Arial" panose="020B0604020202020204" pitchFamily="34" charset="0"/>
              <a:buNone/>
            </a:pPr>
            <a:r>
              <a:rPr lang="en-GB"/>
              <a:t>Particularly interested in ideas around exploiting the digitized text, but other ideas could also be of interest</a:t>
            </a:r>
          </a:p>
          <a:p>
            <a:pPr marL="0" indent="0">
              <a:buFont typeface="Arial" panose="020B0604020202020204" pitchFamily="34" charset="0"/>
              <a:buNone/>
            </a:pPr>
            <a:r>
              <a:rPr lang="en-GB"/>
              <a:t>And of course ideas around digitized text can be combined with other ideas</a:t>
            </a:r>
          </a:p>
        </p:txBody>
      </p:sp>
      <p:sp>
        <p:nvSpPr>
          <p:cNvPr id="4" name="Slide Number Placeholder 3"/>
          <p:cNvSpPr>
            <a:spLocks noGrp="1"/>
          </p:cNvSpPr>
          <p:nvPr>
            <p:ph type="sldNum" sz="quarter" idx="5"/>
          </p:nvPr>
        </p:nvSpPr>
        <p:spPr/>
        <p:txBody>
          <a:bodyPr/>
          <a:lstStyle/>
          <a:p>
            <a:fld id="{4DE2310A-043A-4491-AE4C-B77C9F2B5DDF}" type="slidenum">
              <a:rPr lang="en-GB" smtClean="0"/>
              <a:t>2</a:t>
            </a:fld>
            <a:endParaRPr lang="en-GB"/>
          </a:p>
        </p:txBody>
      </p:sp>
    </p:spTree>
    <p:extLst>
      <p:ext uri="{BB962C8B-B14F-4D97-AF65-F5344CB8AC3E}">
        <p14:creationId xmlns:p14="http://schemas.microsoft.com/office/powerpoint/2010/main" val="58265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Paper prototyping/dream tools</a:t>
            </a:r>
          </a:p>
          <a:p>
            <a:r>
              <a:rPr lang="en-GB"/>
              <a:t>Just write down thoughts/ideas</a:t>
            </a:r>
          </a:p>
          <a:p>
            <a:r>
              <a:rPr lang="en-GB"/>
              <a:t>Or literally sketch out what a visualization or interface might look like</a:t>
            </a:r>
          </a:p>
          <a:p>
            <a:r>
              <a:rPr lang="en-GB"/>
              <a:t>In groups or individually, as you prefer</a:t>
            </a:r>
          </a:p>
          <a:p>
            <a:r>
              <a:rPr lang="en-GB"/>
              <a:t>Here are some I prepared earlier...</a:t>
            </a:r>
          </a:p>
          <a:p>
            <a:endParaRPr lang="en-GB"/>
          </a:p>
          <a:p>
            <a:r>
              <a:rPr lang="en-GB"/>
              <a:t>My remaining slides are just some things you may want to consider, I’ve printed them out too</a:t>
            </a:r>
          </a:p>
          <a:p>
            <a:endParaRPr lang="en-GB"/>
          </a:p>
          <a:p>
            <a:r>
              <a:rPr lang="en-GB"/>
              <a:t>Thinking about the audience that you’re aiming to reach will surely influence whatever you might create</a:t>
            </a:r>
          </a:p>
          <a:p>
            <a:r>
              <a:rPr lang="en-GB"/>
              <a:t>Or you might want to create a new audience</a:t>
            </a:r>
          </a:p>
          <a:p>
            <a:r>
              <a:rPr lang="en-GB"/>
              <a:t>One that I think about is hackers, in the positive “playing with software” sense of hacking</a:t>
            </a:r>
          </a:p>
          <a:p>
            <a:pPr marL="171450" indent="-171450">
              <a:buFont typeface="Arial" panose="020B0604020202020204" pitchFamily="34" charset="0"/>
              <a:buChar char="•"/>
            </a:pPr>
            <a:r>
              <a:rPr lang="en-GB"/>
              <a:t>If you create data and tools that people can build upon, creative people with the right skills will turn up and do just that</a:t>
            </a:r>
          </a:p>
          <a:p>
            <a:pPr marL="171450" indent="-171450">
              <a:buFont typeface="Arial" panose="020B0604020202020204" pitchFamily="34" charset="0"/>
              <a:buChar char="•"/>
            </a:pPr>
            <a:r>
              <a:rPr lang="en-GB"/>
              <a:t>Or at least, that’s the theory, but there’s always the risk that you build it and they don’t come</a:t>
            </a:r>
          </a:p>
          <a:p>
            <a:pPr marL="0" indent="0">
              <a:buFont typeface="Arial" panose="020B0604020202020204" pitchFamily="34" charset="0"/>
              <a:buNone/>
            </a:pPr>
            <a:r>
              <a:rPr lang="en-GB"/>
              <a:t>It doesn’t necessarily have to be for an external audience</a:t>
            </a:r>
          </a:p>
          <a:p>
            <a:pPr marL="171450" indent="-171450">
              <a:buFont typeface="Arial" panose="020B0604020202020204" pitchFamily="34" charset="0"/>
              <a:buChar char="•"/>
            </a:pPr>
            <a:r>
              <a:rPr lang="en-GB"/>
              <a:t>It could even just be something that would help you in your own work, I think that’s completely legitimate</a:t>
            </a:r>
          </a:p>
          <a:p>
            <a:pPr marL="171450" indent="-171450">
              <a:buFont typeface="Arial" panose="020B0604020202020204" pitchFamily="34" charset="0"/>
              <a:buChar char="•"/>
            </a:pPr>
            <a:r>
              <a:rPr lang="en-GB"/>
              <a:t>And of course if it is helpful for you then it could be helpful for others</a:t>
            </a:r>
          </a:p>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3</a:t>
            </a:fld>
            <a:endParaRPr lang="en-GB"/>
          </a:p>
        </p:txBody>
      </p:sp>
    </p:spTree>
    <p:extLst>
      <p:ext uri="{BB962C8B-B14F-4D97-AF65-F5344CB8AC3E}">
        <p14:creationId xmlns:p14="http://schemas.microsoft.com/office/powerpoint/2010/main" val="9446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Artist/audience – some people do work with data vizualisation which is maybe more akin to art than to more “authorial” forms of communication</a:t>
            </a:r>
          </a:p>
          <a:p>
            <a:r>
              <a:rPr lang="en-GB"/>
              <a:t>Although what I have in mind here is more stuff created “by hand” in some sense, some of Voyant’s views are of this form</a:t>
            </a:r>
          </a:p>
          <a:p>
            <a:endParaRPr lang="en-GB"/>
          </a:p>
          <a:p>
            <a:r>
              <a:rPr lang="en-GB"/>
              <a:t>Guard rails – a bit vague, but something I’ve heard talked about in the context of digital publications</a:t>
            </a:r>
          </a:p>
          <a:p>
            <a:pPr marL="171450" indent="-171450">
              <a:buFont typeface="Arial" panose="020B0604020202020204" pitchFamily="34" charset="0"/>
              <a:buChar char="•"/>
            </a:pPr>
            <a:r>
              <a:rPr lang="en-GB"/>
              <a:t>So e.g. communicating some piece of historical research through an interactive website instead of (or as well as) more traditional publications</a:t>
            </a:r>
          </a:p>
          <a:p>
            <a:pPr marL="171450" indent="-171450">
              <a:buFont typeface="Arial" panose="020B0604020202020204" pitchFamily="34" charset="0"/>
              <a:buChar char="•"/>
            </a:pPr>
            <a:r>
              <a:rPr lang="en-GB"/>
              <a:t>The general idea is that the user has some freedom in how they interact with the resource, but that the resource guides them in some way</a:t>
            </a:r>
          </a:p>
          <a:p>
            <a:pPr marL="171450" indent="-171450">
              <a:buFont typeface="Arial" panose="020B0604020202020204" pitchFamily="34" charset="0"/>
              <a:buChar char="•"/>
            </a:pPr>
            <a:r>
              <a:rPr lang="en-GB"/>
              <a:t>Perhaps its a bit similar to the illusion of freedom in computer games which can give the impression that you are interacting with an open world</a:t>
            </a:r>
          </a:p>
          <a:p>
            <a:pPr marL="171450" indent="-171450">
              <a:buFont typeface="Arial" panose="020B0604020202020204" pitchFamily="34" charset="0"/>
              <a:buChar char="•"/>
            </a:pPr>
            <a:r>
              <a:rPr lang="en-GB"/>
              <a:t>Anyway, I think the point is to find a compromise between freedom to explore and expert guidance</a:t>
            </a:r>
          </a:p>
          <a:p>
            <a:pPr marL="171450" indent="-171450">
              <a:buFont typeface="Arial" panose="020B0604020202020204" pitchFamily="34" charset="0"/>
              <a:buChar char="•"/>
            </a:pPr>
            <a:r>
              <a:rPr lang="en-GB"/>
              <a:t>Even if I’m not entirely clear on how we do that</a:t>
            </a:r>
          </a:p>
          <a:p>
            <a:pPr marL="171450" indent="-171450">
              <a:buFont typeface="Arial" panose="020B0604020202020204" pitchFamily="34" charset="0"/>
              <a:buChar char="•"/>
            </a:pPr>
            <a:endParaRPr lang="en-GB"/>
          </a:p>
          <a:p>
            <a:pPr marL="171450" indent="-171450">
              <a:buFont typeface="Arial" panose="020B0604020202020204" pitchFamily="34" charset="0"/>
              <a:buChar char="•"/>
            </a:pPr>
            <a:endParaRPr lang="en-GB"/>
          </a:p>
          <a:p>
            <a:pPr marL="0" indent="0">
              <a:buFont typeface="Arial" panose="020B0604020202020204" pitchFamily="34" charset="0"/>
              <a:buNone/>
            </a:pPr>
            <a:r>
              <a:rPr lang="en-GB"/>
              <a:t>As we were discussing the other day, the position of expertise can bring some difficulties</a:t>
            </a:r>
          </a:p>
          <a:p>
            <a:pPr marL="0" indent="0">
              <a:buFont typeface="Arial" panose="020B0604020202020204" pitchFamily="34" charset="0"/>
              <a:buNone/>
            </a:pPr>
            <a:r>
              <a:rPr lang="en-GB"/>
              <a:t>There is certainly interesting work being done with people who are (arguably) non-experts</a:t>
            </a:r>
          </a:p>
          <a:p>
            <a:pPr marL="0" indent="0">
              <a:buFont typeface="Arial" panose="020B0604020202020204" pitchFamily="34" charset="0"/>
              <a:buNone/>
            </a:pPr>
            <a:r>
              <a:rPr lang="en-GB"/>
              <a:t>This includes expertise from outside the GLAMA space, such as engaging with the communities that a collection is about</a:t>
            </a:r>
          </a:p>
          <a:p>
            <a:pPr marL="0" indent="0">
              <a:buFont typeface="Arial" panose="020B0604020202020204" pitchFamily="34" charset="0"/>
              <a:buNone/>
            </a:pPr>
            <a:r>
              <a:rPr lang="en-GB"/>
              <a:t>And volunteering/crowdsourcing, e.g. there is a researcher in Japan who has experimented with building a social media type platform in which users provide transcriptions or metadata</a:t>
            </a:r>
          </a:p>
          <a:p>
            <a:pPr marL="0" indent="0">
              <a:buFont typeface="Arial" panose="020B0604020202020204" pitchFamily="34" charset="0"/>
              <a:buNone/>
            </a:pPr>
            <a:r>
              <a:rPr lang="en-GB"/>
              <a:t>Or one of the Scandinavian National Archives (I forget which one) which is making use of volunteers to transcribe its collection</a:t>
            </a:r>
          </a:p>
          <a:p>
            <a:pPr marL="171450" indent="-171450">
              <a:buFont typeface="Arial" panose="020B0604020202020204" pitchFamily="34" charset="0"/>
              <a:buChar char="•"/>
            </a:pPr>
            <a:r>
              <a:rPr lang="en-GB"/>
              <a:t>Including getting volunteers to review one another’s work</a:t>
            </a:r>
          </a:p>
          <a:p>
            <a:pPr marL="171450" indent="-171450">
              <a:buFont typeface="Arial" panose="020B0604020202020204" pitchFamily="34" charset="0"/>
              <a:buChar char="•"/>
            </a:pPr>
            <a:r>
              <a:rPr lang="en-GB"/>
              <a:t>Finding that they are stricter reviewers than the NA’s own staff</a:t>
            </a:r>
          </a:p>
        </p:txBody>
      </p:sp>
      <p:sp>
        <p:nvSpPr>
          <p:cNvPr id="4" name="Slide Number Placeholder 3"/>
          <p:cNvSpPr>
            <a:spLocks noGrp="1"/>
          </p:cNvSpPr>
          <p:nvPr>
            <p:ph type="sldNum" sz="quarter" idx="5"/>
          </p:nvPr>
        </p:nvSpPr>
        <p:spPr/>
        <p:txBody>
          <a:bodyPr/>
          <a:lstStyle/>
          <a:p>
            <a:fld id="{4DE2310A-043A-4491-AE4C-B77C9F2B5DDF}" type="slidenum">
              <a:rPr lang="en-GB" smtClean="0"/>
              <a:t>5</a:t>
            </a:fld>
            <a:endParaRPr lang="en-GB"/>
          </a:p>
        </p:txBody>
      </p:sp>
    </p:spTree>
    <p:extLst>
      <p:ext uri="{BB962C8B-B14F-4D97-AF65-F5344CB8AC3E}">
        <p14:creationId xmlns:p14="http://schemas.microsoft.com/office/powerpoint/2010/main" val="178381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where the “dream tools” part comes in</a:t>
            </a:r>
          </a:p>
          <a:p>
            <a:r>
              <a:rPr lang="en-GB"/>
              <a:t>I think there is value in thinking about what we would like to be able to do, without worrying too much about the practicalities of doing it, or even if it is possible yet</a:t>
            </a:r>
          </a:p>
          <a:p>
            <a:r>
              <a:rPr lang="en-GB"/>
              <a:t>Even if you dream up something impossible, it might point us in a direction</a:t>
            </a:r>
          </a:p>
        </p:txBody>
      </p:sp>
      <p:sp>
        <p:nvSpPr>
          <p:cNvPr id="4" name="Slide Number Placeholder 3"/>
          <p:cNvSpPr>
            <a:spLocks noGrp="1"/>
          </p:cNvSpPr>
          <p:nvPr>
            <p:ph type="sldNum" sz="quarter" idx="5"/>
          </p:nvPr>
        </p:nvSpPr>
        <p:spPr/>
        <p:txBody>
          <a:bodyPr/>
          <a:lstStyle/>
          <a:p>
            <a:fld id="{4DE2310A-043A-4491-AE4C-B77C9F2B5DDF}" type="slidenum">
              <a:rPr lang="en-GB" smtClean="0"/>
              <a:t>6</a:t>
            </a:fld>
            <a:endParaRPr lang="en-GB"/>
          </a:p>
        </p:txBody>
      </p:sp>
    </p:spTree>
    <p:extLst>
      <p:ext uri="{BB962C8B-B14F-4D97-AF65-F5344CB8AC3E}">
        <p14:creationId xmlns:p14="http://schemas.microsoft.com/office/powerpoint/2010/main" val="165094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8</a:t>
            </a:fld>
            <a:endParaRPr lang="en-GB"/>
          </a:p>
        </p:txBody>
      </p:sp>
    </p:spTree>
    <p:extLst>
      <p:ext uri="{BB962C8B-B14F-4D97-AF65-F5344CB8AC3E}">
        <p14:creationId xmlns:p14="http://schemas.microsoft.com/office/powerpoint/2010/main" val="849092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9</a:t>
            </a:fld>
            <a:endParaRPr lang="en-GB"/>
          </a:p>
        </p:txBody>
      </p:sp>
    </p:spTree>
    <p:extLst>
      <p:ext uri="{BB962C8B-B14F-4D97-AF65-F5344CB8AC3E}">
        <p14:creationId xmlns:p14="http://schemas.microsoft.com/office/powerpoint/2010/main" val="23946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10</a:t>
            </a:fld>
            <a:endParaRPr lang="en-GB"/>
          </a:p>
        </p:txBody>
      </p:sp>
    </p:spTree>
    <p:extLst>
      <p:ext uri="{BB962C8B-B14F-4D97-AF65-F5344CB8AC3E}">
        <p14:creationId xmlns:p14="http://schemas.microsoft.com/office/powerpoint/2010/main" val="3990585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E2310A-043A-4491-AE4C-B77C9F2B5DDF}" type="slidenum">
              <a:rPr lang="en-GB" smtClean="0"/>
              <a:t>11</a:t>
            </a:fld>
            <a:endParaRPr lang="en-GB"/>
          </a:p>
        </p:txBody>
      </p:sp>
    </p:spTree>
    <p:extLst>
      <p:ext uri="{BB962C8B-B14F-4D97-AF65-F5344CB8AC3E}">
        <p14:creationId xmlns:p14="http://schemas.microsoft.com/office/powerpoint/2010/main" val="132427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AC176-2AE0-AB9D-7524-BF06517C37A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F517C5A-040D-3581-6D47-0890B2A369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E07E199-9B23-0690-47C1-0AE6E79FF898}"/>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19A9DC47-64FE-FA53-6862-CF971FAE6C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B63B47-49CD-584A-2E3B-F914F89DC923}"/>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91132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4CC1-A375-16C1-99EE-C6FCFF2192D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A928B3F-559E-EEE8-3AA2-0F6637FEDD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274C32-33CA-AB30-BF38-B58FE52F74C0}"/>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642E7029-779F-E63A-48BE-9CEC1C55E9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830629-911C-23E2-B306-5BAF3A20191F}"/>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4107756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617AB-FC55-5E93-4BC5-81F090D853D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988CE85-41D5-0B6F-DBB4-326A1C27777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E7791C6-8685-FAAC-2150-B10DF11C65EF}"/>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3A882690-0562-3754-4ACC-DA55E72B93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82E670-5A5E-75D5-036D-7E59AD646566}"/>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377721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7080-07F3-9689-FD18-A2C4CF22BDE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4BE2245-201B-CF44-200B-FFF07E1B82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972F176-E0E9-65AA-7D61-81A0B50CD06B}"/>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091DF3D5-0E26-AB78-5283-7F65388D3B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82AEBD-6084-6C6B-590F-497E98FDF266}"/>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11597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C756C-8A7D-E22B-EF55-D07E6E0770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4B3215E-C44C-7F55-6531-2B9263DA9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1D149E5-4C9C-2955-E353-DC901B8DC66A}"/>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5A8798A6-0B5C-C71F-B41D-260544C68B7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74FAD2-6D2B-FDF0-DE28-20A899D720EF}"/>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3438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72BB-B81D-7B03-A813-51A6C2C3E65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1373BE5-B472-D95B-7EDA-C136C98869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4988DB6-9CCE-FD8A-B0A3-1A980213980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37A817A-EC0E-0709-A454-936416E45CF3}"/>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6" name="Footer Placeholder 5">
            <a:extLst>
              <a:ext uri="{FF2B5EF4-FFF2-40B4-BE49-F238E27FC236}">
                <a16:creationId xmlns:a16="http://schemas.microsoft.com/office/drawing/2014/main" id="{3840CEDF-671C-EBFA-B40C-893C57F25F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FDB7E5-FFFC-896C-424E-C308D17A233B}"/>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2738568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43CB-757B-3C35-4347-FBD43FC3F50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E1B94D9E-7F06-B924-D50E-0A5941C53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46FBF85-C21F-BAA2-4462-1D5D436C770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69C3C00-0B02-B389-F021-0CB7167A1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AFDAE6A-5578-E398-7916-FD1E4CBCE9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8C0322F-67B4-9B8F-244C-D155AF6D645A}"/>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8" name="Footer Placeholder 7">
            <a:extLst>
              <a:ext uri="{FF2B5EF4-FFF2-40B4-BE49-F238E27FC236}">
                <a16:creationId xmlns:a16="http://schemas.microsoft.com/office/drawing/2014/main" id="{0CDFA412-BE8A-DE11-6025-0E6E626D9A7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E4827CC-1268-EB70-B59F-D5EA3DDC424C}"/>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198797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BE77-E99D-A46C-B30E-DD0F3BCB78C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E224D3A-F54D-990E-F9F9-0BDDACB8BD9D}"/>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4" name="Footer Placeholder 3">
            <a:extLst>
              <a:ext uri="{FF2B5EF4-FFF2-40B4-BE49-F238E27FC236}">
                <a16:creationId xmlns:a16="http://schemas.microsoft.com/office/drawing/2014/main" id="{E1997E52-EC12-C9E7-DF14-8C5131BD36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F9042DE-EA83-0CF2-B99A-F7A3EA12ACF9}"/>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2642860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15D2A3-172D-76E7-EB04-D134D7954937}"/>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3" name="Footer Placeholder 2">
            <a:extLst>
              <a:ext uri="{FF2B5EF4-FFF2-40B4-BE49-F238E27FC236}">
                <a16:creationId xmlns:a16="http://schemas.microsoft.com/office/drawing/2014/main" id="{737E719D-91B6-860A-9079-D3831C6D7A1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D538546-589D-B343-F560-43782AA79463}"/>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109926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D71D-714F-9CFF-4021-104E8296A5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7B4FF7B-E983-7E62-3CF7-59E04429CF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0F42DC6-2E14-9828-AF08-5C45FC1540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495CE8-C266-1233-F4D4-298CC314671F}"/>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6" name="Footer Placeholder 5">
            <a:extLst>
              <a:ext uri="{FF2B5EF4-FFF2-40B4-BE49-F238E27FC236}">
                <a16:creationId xmlns:a16="http://schemas.microsoft.com/office/drawing/2014/main" id="{FF26515F-3DC1-E383-AE9D-829615D688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889CC1-F6AA-8756-9FF0-00FA525B7D3A}"/>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1921390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B307-1647-2A43-AB80-3BE244BE5F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907C456-872C-8FE0-D693-0AF93620F3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89A96C2-E68C-8D0D-1B5D-8662D52F2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23AD53-4CD3-C660-1B95-E67BF81B553B}"/>
              </a:ext>
            </a:extLst>
          </p:cNvPr>
          <p:cNvSpPr>
            <a:spLocks noGrp="1"/>
          </p:cNvSpPr>
          <p:nvPr>
            <p:ph type="dt" sz="half" idx="10"/>
          </p:nvPr>
        </p:nvSpPr>
        <p:spPr/>
        <p:txBody>
          <a:bodyPr/>
          <a:lstStyle/>
          <a:p>
            <a:fld id="{8A042688-BEA3-44B7-8FA0-C5B077317804}" type="datetimeFigureOut">
              <a:rPr lang="en-GB" smtClean="0"/>
              <a:t>06/06/2025</a:t>
            </a:fld>
            <a:endParaRPr lang="en-GB"/>
          </a:p>
        </p:txBody>
      </p:sp>
      <p:sp>
        <p:nvSpPr>
          <p:cNvPr id="6" name="Footer Placeholder 5">
            <a:extLst>
              <a:ext uri="{FF2B5EF4-FFF2-40B4-BE49-F238E27FC236}">
                <a16:creationId xmlns:a16="http://schemas.microsoft.com/office/drawing/2014/main" id="{F095E0FD-2DC8-6AEC-5072-B1867C8365E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AFFC4BE-DED7-8C1E-0679-337EDCC54DFE}"/>
              </a:ext>
            </a:extLst>
          </p:cNvPr>
          <p:cNvSpPr>
            <a:spLocks noGrp="1"/>
          </p:cNvSpPr>
          <p:nvPr>
            <p:ph type="sldNum" sz="quarter" idx="12"/>
          </p:nvPr>
        </p:nvSpPr>
        <p:spPr/>
        <p:txBody>
          <a:bodyPr/>
          <a:lstStyle/>
          <a:p>
            <a:fld id="{90C9411B-5F5D-46E3-9461-FD392E81DEC1}" type="slidenum">
              <a:rPr lang="en-GB" smtClean="0"/>
              <a:t>‹#›</a:t>
            </a:fld>
            <a:endParaRPr lang="en-GB"/>
          </a:p>
        </p:txBody>
      </p:sp>
    </p:spTree>
    <p:extLst>
      <p:ext uri="{BB962C8B-B14F-4D97-AF65-F5344CB8AC3E}">
        <p14:creationId xmlns:p14="http://schemas.microsoft.com/office/powerpoint/2010/main" val="2402905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5397AF-3873-B046-F195-26443F633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9D6B74E-D864-1797-930A-528FDCBFF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66E20B6-5C54-C8DC-57BD-F3D447210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42688-BEA3-44B7-8FA0-C5B077317804}" type="datetimeFigureOut">
              <a:rPr lang="en-GB" smtClean="0"/>
              <a:t>06/06/2025</a:t>
            </a:fld>
            <a:endParaRPr lang="en-GB"/>
          </a:p>
        </p:txBody>
      </p:sp>
      <p:sp>
        <p:nvSpPr>
          <p:cNvPr id="5" name="Footer Placeholder 4">
            <a:extLst>
              <a:ext uri="{FF2B5EF4-FFF2-40B4-BE49-F238E27FC236}">
                <a16:creationId xmlns:a16="http://schemas.microsoft.com/office/drawing/2014/main" id="{82C294CD-C538-2FB9-C513-E8CECE107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BD02D72-6861-B128-18D7-A4C52EF83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9411B-5F5D-46E3-9461-FD392E81DEC1}" type="slidenum">
              <a:rPr lang="en-GB" smtClean="0"/>
              <a:t>‹#›</a:t>
            </a:fld>
            <a:endParaRPr lang="en-GB"/>
          </a:p>
        </p:txBody>
      </p:sp>
    </p:spTree>
    <p:extLst>
      <p:ext uri="{BB962C8B-B14F-4D97-AF65-F5344CB8AC3E}">
        <p14:creationId xmlns:p14="http://schemas.microsoft.com/office/powerpoint/2010/main" val="2581193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api.wellcomecollection.org/text/v1/b21112174" TargetMode="External"/><Relationship Id="rId5" Type="http://schemas.openxmlformats.org/officeDocument/2006/relationships/hyperlink" Target="https://wellcomecollection.org/works/h9dygqr6"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api.wellcomecollection.org/text/v1/b30410332" TargetMode="External"/><Relationship Id="rId5" Type="http://schemas.openxmlformats.org/officeDocument/2006/relationships/hyperlink" Target="https://wellcomecollection.org/works/xwe9pkn7"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api.wellcomecollection.org/text/v1/b28146347" TargetMode="External"/><Relationship Id="rId5" Type="http://schemas.openxmlformats.org/officeDocument/2006/relationships/hyperlink" Target="https://wellcomecollection.org/works/m9sx3wqk"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api.wellcomecollection.org/text/v1/b30410332" TargetMode="External"/><Relationship Id="rId5" Type="http://schemas.openxmlformats.org/officeDocument/2006/relationships/hyperlink" Target="https://wellcomecollection.org/works/xwe9pkn7"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27E99-2414-02B0-E2D3-78E16502B0E3}"/>
              </a:ext>
            </a:extLst>
          </p:cNvPr>
          <p:cNvSpPr>
            <a:spLocks noGrp="1"/>
          </p:cNvSpPr>
          <p:nvPr>
            <p:ph type="ctrTitle"/>
          </p:nvPr>
        </p:nvSpPr>
        <p:spPr>
          <a:xfrm>
            <a:off x="1524000" y="678772"/>
            <a:ext cx="9144000" cy="5500456"/>
          </a:xfrm>
        </p:spPr>
        <p:txBody>
          <a:bodyPr>
            <a:noAutofit/>
          </a:bodyPr>
          <a:lstStyle/>
          <a:p>
            <a:r>
              <a:rPr lang="en-GB" sz="20000"/>
              <a:t>Dream Tools</a:t>
            </a:r>
          </a:p>
        </p:txBody>
      </p:sp>
    </p:spTree>
    <p:extLst>
      <p:ext uri="{BB962C8B-B14F-4D97-AF65-F5344CB8AC3E}">
        <p14:creationId xmlns:p14="http://schemas.microsoft.com/office/powerpoint/2010/main" val="428500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23BE-6E39-2BA9-5CE9-2268933D03DF}"/>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TextArc</a:t>
            </a:r>
          </a:p>
        </p:txBody>
      </p:sp>
      <p:sp>
        <p:nvSpPr>
          <p:cNvPr id="8" name="TextBox 7">
            <a:extLst>
              <a:ext uri="{FF2B5EF4-FFF2-40B4-BE49-F238E27FC236}">
                <a16:creationId xmlns:a16="http://schemas.microsoft.com/office/drawing/2014/main" id="{BFADBC8B-67CC-1A1C-3B5F-12FD2E076F3F}"/>
              </a:ext>
            </a:extLst>
          </p:cNvPr>
          <p:cNvSpPr txBox="1"/>
          <p:nvPr/>
        </p:nvSpPr>
        <p:spPr>
          <a:xfrm>
            <a:off x="6095999" y="89478"/>
            <a:ext cx="6019799" cy="4955203"/>
          </a:xfrm>
          <a:prstGeom prst="rect">
            <a:avLst/>
          </a:prstGeom>
          <a:solidFill>
            <a:schemeClr val="bg1"/>
          </a:solidFill>
        </p:spPr>
        <p:txBody>
          <a:bodyPr wrap="square" rtlCol="0">
            <a:spAutoFit/>
          </a:bodyPr>
          <a:lstStyle/>
          <a:p>
            <a:r>
              <a:rPr lang="en-GB" sz="2800"/>
              <a:t>TextArc (via Voyant)</a:t>
            </a:r>
          </a:p>
          <a:p>
            <a:endParaRPr lang="en-GB"/>
          </a:p>
          <a:p>
            <a:endParaRPr lang="en-GB"/>
          </a:p>
          <a:p>
            <a:r>
              <a:rPr lang="en-GB" i="0">
                <a:effectLst/>
                <a:latin typeface="HelveticaNeue"/>
              </a:rPr>
              <a:t>The perimeter represents every word in the text, in order.</a:t>
            </a:r>
          </a:p>
          <a:p>
            <a:endParaRPr lang="en-GB" i="0">
              <a:effectLst/>
              <a:latin typeface="HelveticaNeue"/>
            </a:endParaRPr>
          </a:p>
          <a:p>
            <a:r>
              <a:rPr lang="en-GB">
                <a:latin typeface="HelveticaNeue"/>
              </a:rPr>
              <a:t>Within the oval, each word is “dragged” towards its positions on the perimeter -- so it is at its “average” position in the text.</a:t>
            </a:r>
          </a:p>
          <a:p>
            <a:endParaRPr lang="en-GB">
              <a:latin typeface="HelveticaNeue"/>
            </a:endParaRPr>
          </a:p>
          <a:p>
            <a:r>
              <a:rPr lang="en-GB">
                <a:latin typeface="HelveticaNeue"/>
              </a:rPr>
              <a:t>Highlighting “inflammation” shows where it appears in the book.</a:t>
            </a:r>
          </a:p>
          <a:p>
            <a:endParaRPr lang="en-GB">
              <a:latin typeface="HelveticaNeue"/>
            </a:endParaRPr>
          </a:p>
          <a:p>
            <a:r>
              <a:rPr lang="en-GB">
                <a:latin typeface="HelveticaNeue"/>
              </a:rPr>
              <a:t>Perhaps like a “word cloud”, but with added information about word location.</a:t>
            </a:r>
          </a:p>
          <a:p>
            <a:endParaRPr lang="en-GB">
              <a:latin typeface="HelveticaNeue"/>
            </a:endParaRPr>
          </a:p>
          <a:p>
            <a:r>
              <a:rPr lang="en-GB">
                <a:latin typeface="HelveticaNeue"/>
              </a:rPr>
              <a:t>What would this look like if texts were ordered by date? Or by genre/subject?</a:t>
            </a:r>
          </a:p>
        </p:txBody>
      </p:sp>
      <p:pic>
        <p:nvPicPr>
          <p:cNvPr id="14" name="Picture 13" descr="QR code linking to the TextArc tool.">
            <a:extLst>
              <a:ext uri="{FF2B5EF4-FFF2-40B4-BE49-F238E27FC236}">
                <a16:creationId xmlns:a16="http://schemas.microsoft.com/office/drawing/2014/main" id="{01FCB40A-C0C7-8F05-1D7C-F0E6BADDB2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34493" y="89478"/>
            <a:ext cx="981305" cy="981305"/>
          </a:xfrm>
          <a:prstGeom prst="rect">
            <a:avLst/>
          </a:prstGeom>
        </p:spPr>
      </p:pic>
      <p:pic>
        <p:nvPicPr>
          <p:cNvPr id="5" name="Picture 4" descr="An oval filled with words. Some parts of the oval are fairly sparsely populated with words, others are very dense. The word &quot;inflammation&quot; is highlighted red, with lines radiating out from it to several points around the edge of the circle. Green lines radiate from a more central point. The word &quot;chap&quot; is highlighted in blue and a twisted line emerges from it.">
            <a:extLst>
              <a:ext uri="{FF2B5EF4-FFF2-40B4-BE49-F238E27FC236}">
                <a16:creationId xmlns:a16="http://schemas.microsoft.com/office/drawing/2014/main" id="{D5CC152D-A3A5-B2A1-131F-1AED8E5419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050797"/>
            <a:ext cx="8251902" cy="3886653"/>
          </a:xfrm>
          <a:prstGeom prst="rect">
            <a:avLst/>
          </a:prstGeom>
        </p:spPr>
      </p:pic>
      <p:sp>
        <p:nvSpPr>
          <p:cNvPr id="9" name="TextBox 8">
            <a:extLst>
              <a:ext uri="{FF2B5EF4-FFF2-40B4-BE49-F238E27FC236}">
                <a16:creationId xmlns:a16="http://schemas.microsoft.com/office/drawing/2014/main" id="{EA1B9514-B871-0327-FDEB-55A4767C53B8}"/>
              </a:ext>
            </a:extLst>
          </p:cNvPr>
          <p:cNvSpPr txBox="1"/>
          <p:nvPr/>
        </p:nvSpPr>
        <p:spPr>
          <a:xfrm>
            <a:off x="5904568" y="5568193"/>
            <a:ext cx="6287432" cy="1200329"/>
          </a:xfrm>
          <a:prstGeom prst="rect">
            <a:avLst/>
          </a:prstGeom>
          <a:noFill/>
        </p:spPr>
        <p:txBody>
          <a:bodyPr wrap="square">
            <a:spAutoFit/>
          </a:bodyPr>
          <a:lstStyle/>
          <a:p>
            <a:r>
              <a:rPr lang="en-GB"/>
              <a:t>Catalogue: </a:t>
            </a:r>
            <a:r>
              <a:rPr lang="en-GB">
                <a:hlinkClick r:id="rId5"/>
              </a:rPr>
              <a:t>https://wellcomecollection.org/works/h9dygqr6</a:t>
            </a:r>
            <a:endParaRPr lang="en-GB"/>
          </a:p>
          <a:p>
            <a:endParaRPr lang="en-GB"/>
          </a:p>
          <a:p>
            <a:endParaRPr lang="en-GB"/>
          </a:p>
          <a:p>
            <a:r>
              <a:rPr lang="en-GB"/>
              <a:t>Text: </a:t>
            </a:r>
            <a:r>
              <a:rPr lang="en-GB">
                <a:hlinkClick r:id="rId6"/>
              </a:rPr>
              <a:t>https://api.wellcomecollection.org/text/v1/b21112174</a:t>
            </a:r>
            <a:endParaRPr lang="en-GB"/>
          </a:p>
        </p:txBody>
      </p:sp>
      <p:pic>
        <p:nvPicPr>
          <p:cNvPr id="16" name="Picture 15" descr="A QR code linking to the catalogue entry. Link already given in a text box on this slide.">
            <a:extLst>
              <a:ext uri="{FF2B5EF4-FFF2-40B4-BE49-F238E27FC236}">
                <a16:creationId xmlns:a16="http://schemas.microsoft.com/office/drawing/2014/main" id="{55150E09-13F6-CC84-6047-E7F139C2CC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77469" y="5568193"/>
            <a:ext cx="338329" cy="338329"/>
          </a:xfrm>
          <a:prstGeom prst="rect">
            <a:avLst/>
          </a:prstGeom>
        </p:spPr>
      </p:pic>
      <p:pic>
        <p:nvPicPr>
          <p:cNvPr id="18" name="Picture 17" descr="A QR code linking to the text. Link already given in a text box on this slide.">
            <a:extLst>
              <a:ext uri="{FF2B5EF4-FFF2-40B4-BE49-F238E27FC236}">
                <a16:creationId xmlns:a16="http://schemas.microsoft.com/office/drawing/2014/main" id="{14534D04-2B64-CA1E-1A03-F03C0FB7307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777468" y="6368100"/>
            <a:ext cx="338329" cy="338329"/>
          </a:xfrm>
          <a:prstGeom prst="rect">
            <a:avLst/>
          </a:prstGeom>
        </p:spPr>
      </p:pic>
    </p:spTree>
    <p:extLst>
      <p:ext uri="{BB962C8B-B14F-4D97-AF65-F5344CB8AC3E}">
        <p14:creationId xmlns:p14="http://schemas.microsoft.com/office/powerpoint/2010/main" val="1141727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FADBC8B-67CC-1A1C-3B5F-12FD2E076F3F}"/>
              </a:ext>
            </a:extLst>
          </p:cNvPr>
          <p:cNvSpPr txBox="1">
            <a:spLocks noGrp="1"/>
          </p:cNvSpPr>
          <p:nvPr>
            <p:ph type="title" idx="4294967295"/>
          </p:nvPr>
        </p:nvSpPr>
        <p:spPr>
          <a:xfrm>
            <a:off x="253386" y="126651"/>
            <a:ext cx="6716126" cy="1107996"/>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chemeClr val="tx1"/>
                </a:solidFill>
                <a:effectLst/>
                <a:uLnTx/>
                <a:uFillTx/>
                <a:latin typeface="+mn-lt"/>
                <a:ea typeface="+mn-ea"/>
                <a:cs typeface="+mn-cs"/>
              </a:rPr>
              <a:t>HaToRI</a:t>
            </a:r>
          </a:p>
        </p:txBody>
      </p:sp>
      <p:sp>
        <p:nvSpPr>
          <p:cNvPr id="11" name="TextBox 10">
            <a:extLst>
              <a:ext uri="{FF2B5EF4-FFF2-40B4-BE49-F238E27FC236}">
                <a16:creationId xmlns:a16="http://schemas.microsoft.com/office/drawing/2014/main" id="{67CF168C-78FA-AFFF-6A17-34F5B2AB865D}"/>
              </a:ext>
            </a:extLst>
          </p:cNvPr>
          <p:cNvSpPr txBox="1"/>
          <p:nvPr/>
        </p:nvSpPr>
        <p:spPr>
          <a:xfrm>
            <a:off x="8062332" y="126651"/>
            <a:ext cx="3041957" cy="923330"/>
          </a:xfrm>
          <a:prstGeom prst="rect">
            <a:avLst/>
          </a:prstGeom>
          <a:noFill/>
        </p:spPr>
        <p:txBody>
          <a:bodyPr wrap="square" rtlCol="0">
            <a:spAutoFit/>
          </a:bodyPr>
          <a:lstStyle/>
          <a:p>
            <a:r>
              <a:rPr lang="en-GB"/>
              <a:t>Wellcome-ised version is just on my laptop, but the original Hansard version is here </a:t>
            </a:r>
            <a:r>
              <a:rPr lang="en-GB">
                <a:sym typeface="Wingdings" panose="05000000000000000000" pitchFamily="2" charset="2"/>
              </a:rPr>
              <a:t></a:t>
            </a:r>
            <a:endParaRPr lang="en-GB"/>
          </a:p>
        </p:txBody>
      </p:sp>
      <p:pic>
        <p:nvPicPr>
          <p:cNvPr id="10" name="Picture 9" descr="QR code linking to the original (Hansard-based) HaToRI tool.">
            <a:extLst>
              <a:ext uri="{FF2B5EF4-FFF2-40B4-BE49-F238E27FC236}">
                <a16:creationId xmlns:a16="http://schemas.microsoft.com/office/drawing/2014/main" id="{F2E59280-89B6-1EAC-015B-DBFF86A997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35687" y="2383"/>
            <a:ext cx="1256313" cy="1256313"/>
          </a:xfrm>
          <a:prstGeom prst="rect">
            <a:avLst/>
          </a:prstGeom>
        </p:spPr>
      </p:pic>
      <p:pic>
        <p:nvPicPr>
          <p:cNvPr id="7" name="Picture 6" descr="A view from the HaToRI topic modelling tool, as applied to a corpus from Wellcome Collection.">
            <a:extLst>
              <a:ext uri="{FF2B5EF4-FFF2-40B4-BE49-F238E27FC236}">
                <a16:creationId xmlns:a16="http://schemas.microsoft.com/office/drawing/2014/main" id="{EF21AECE-D2AF-90A6-7A19-879AD4186D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4087" y="1448676"/>
            <a:ext cx="11376752" cy="5409324"/>
          </a:xfrm>
          <a:prstGeom prst="rect">
            <a:avLst/>
          </a:prstGeom>
        </p:spPr>
      </p:pic>
      <p:sp>
        <p:nvSpPr>
          <p:cNvPr id="9" name="Rectangle 8" descr="Four word clouds representing topics.">
            <a:extLst>
              <a:ext uri="{FF2B5EF4-FFF2-40B4-BE49-F238E27FC236}">
                <a16:creationId xmlns:a16="http://schemas.microsoft.com/office/drawing/2014/main" id="{060A5303-063C-940C-B3F5-3CBC3995B63F}"/>
              </a:ext>
            </a:extLst>
          </p:cNvPr>
          <p:cNvSpPr/>
          <p:nvPr/>
        </p:nvSpPr>
        <p:spPr>
          <a:xfrm>
            <a:off x="253386" y="1322024"/>
            <a:ext cx="5688376" cy="5409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
        <p:nvSpPr>
          <p:cNvPr id="12" name="Rectangle 11" descr="A view of topics represented as dots. Dots that are closer together are considered to be more related. The currently selected dot is also shown as a word cloud.">
            <a:extLst>
              <a:ext uri="{FF2B5EF4-FFF2-40B4-BE49-F238E27FC236}">
                <a16:creationId xmlns:a16="http://schemas.microsoft.com/office/drawing/2014/main" id="{4950FE71-A652-9FF1-A729-D997C59BDC19}"/>
              </a:ext>
            </a:extLst>
          </p:cNvPr>
          <p:cNvSpPr/>
          <p:nvPr/>
        </p:nvSpPr>
        <p:spPr>
          <a:xfrm>
            <a:off x="5941761" y="1322023"/>
            <a:ext cx="6009777" cy="3051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
        <p:nvSpPr>
          <p:cNvPr id="13" name="Rectangle 12" descr="Detailed view of one topic. Words within the topic are shown on the left. A graph showing topic prevalence over time appears on the right. Below the graph are works from the collection that are important in the topic.">
            <a:extLst>
              <a:ext uri="{FF2B5EF4-FFF2-40B4-BE49-F238E27FC236}">
                <a16:creationId xmlns:a16="http://schemas.microsoft.com/office/drawing/2014/main" id="{CFEC784A-7F38-0916-CFC9-C8C816AAB6E0}"/>
              </a:ext>
            </a:extLst>
          </p:cNvPr>
          <p:cNvSpPr/>
          <p:nvPr/>
        </p:nvSpPr>
        <p:spPr>
          <a:xfrm>
            <a:off x="5941763" y="4373674"/>
            <a:ext cx="6009778" cy="23576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Tree>
    <p:extLst>
      <p:ext uri="{BB962C8B-B14F-4D97-AF65-F5344CB8AC3E}">
        <p14:creationId xmlns:p14="http://schemas.microsoft.com/office/powerpoint/2010/main" val="2392542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FADBC8B-67CC-1A1C-3B5F-12FD2E076F3F}"/>
              </a:ext>
            </a:extLst>
          </p:cNvPr>
          <p:cNvSpPr txBox="1">
            <a:spLocks noGrp="1"/>
          </p:cNvSpPr>
          <p:nvPr>
            <p:ph type="title" idx="4294967295"/>
          </p:nvPr>
        </p:nvSpPr>
        <p:spPr>
          <a:xfrm>
            <a:off x="253386" y="126651"/>
            <a:ext cx="6716126" cy="1107996"/>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600" b="0" i="0" u="none" strike="noStrike" kern="1200" cap="none" spc="0" normalizeH="0" baseline="0" noProof="0">
                <a:ln>
                  <a:noFill/>
                </a:ln>
                <a:solidFill>
                  <a:schemeClr val="tx1"/>
                </a:solidFill>
                <a:effectLst/>
                <a:uLnTx/>
                <a:uFillTx/>
                <a:latin typeface="+mn-lt"/>
                <a:ea typeface="+mn-ea"/>
                <a:cs typeface="+mn-cs"/>
              </a:rPr>
              <a:t>Default Voyant</a:t>
            </a:r>
          </a:p>
        </p:txBody>
      </p:sp>
      <p:pic>
        <p:nvPicPr>
          <p:cNvPr id="7" name="Picture 6" descr="A screenshot of Voyant, displaying several analyses of a corpus from the Wellcome Library.">
            <a:extLst>
              <a:ext uri="{FF2B5EF4-FFF2-40B4-BE49-F238E27FC236}">
                <a16:creationId xmlns:a16="http://schemas.microsoft.com/office/drawing/2014/main" id="{34E7B274-DEEC-A88E-9A87-6922AAE779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4716" y="1258695"/>
            <a:ext cx="10276247" cy="5472654"/>
          </a:xfrm>
          <a:prstGeom prst="rect">
            <a:avLst/>
          </a:prstGeom>
        </p:spPr>
      </p:pic>
    </p:spTree>
    <p:extLst>
      <p:ext uri="{BB962C8B-B14F-4D97-AF65-F5344CB8AC3E}">
        <p14:creationId xmlns:p14="http://schemas.microsoft.com/office/powerpoint/2010/main" val="137195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0CAA01-EBF2-59ED-290F-D3CB15FA3B36}"/>
              </a:ext>
            </a:extLst>
          </p:cNvPr>
          <p:cNvSpPr txBox="1">
            <a:spLocks noGrp="1"/>
          </p:cNvSpPr>
          <p:nvPr>
            <p:ph type="title" idx="4294967295"/>
          </p:nvPr>
        </p:nvSpPr>
        <p:spPr>
          <a:xfrm>
            <a:off x="8692376" y="78059"/>
            <a:ext cx="3423422" cy="954107"/>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tx1"/>
                </a:solidFill>
                <a:effectLst/>
                <a:uLnTx/>
                <a:uFillTx/>
                <a:latin typeface="+mn-lt"/>
                <a:ea typeface="+mn-ea"/>
                <a:cs typeface="+mn-cs"/>
              </a:rPr>
              <a:t>The thing that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tx1"/>
                </a:solidFill>
                <a:effectLst/>
                <a:uLnTx/>
                <a:uFillTx/>
                <a:latin typeface="+mn-lt"/>
                <a:ea typeface="+mn-ea"/>
                <a:cs typeface="+mn-cs"/>
              </a:rPr>
              <a:t>Bernard made</a:t>
            </a:r>
          </a:p>
        </p:txBody>
      </p:sp>
      <p:pic>
        <p:nvPicPr>
          <p:cNvPr id="5" name="Picture 4" descr="Three word clouds in a row.&#10;&#10;The one on the left shows the main works in a topic, prominently featuring &quot;take&quot;, &quot;put&quot; and &quot;make&quot;.&#10;&#10;The one in the centre shows catalogue subjects that may relate to the topic, including &quot;early works to 1800&quot;, &quot;cooking, english&quot; and &quot;cooking.&#10;&#10;The one on the right contains partial titles of books that may be relevant to the topic. The titles are small and hard to read.">
            <a:extLst>
              <a:ext uri="{FF2B5EF4-FFF2-40B4-BE49-F238E27FC236}">
                <a16:creationId xmlns:a16="http://schemas.microsoft.com/office/drawing/2014/main" id="{D875F039-8FF4-39C8-7FF8-68703BD686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89210"/>
            <a:ext cx="8063444" cy="2542478"/>
          </a:xfrm>
          <a:prstGeom prst="rect">
            <a:avLst/>
          </a:prstGeom>
        </p:spPr>
      </p:pic>
      <p:pic>
        <p:nvPicPr>
          <p:cNvPr id="7" name="Picture 6" descr="A bar chart showing topics in a book. Each bar is broken into different-coloured rectangles of different sizes. Each rectangle represents a passage and its size is intended to indicate the passage's relevance to the topic.">
            <a:extLst>
              <a:ext uri="{FF2B5EF4-FFF2-40B4-BE49-F238E27FC236}">
                <a16:creationId xmlns:a16="http://schemas.microsoft.com/office/drawing/2014/main" id="{6A8475EF-F22A-6BA3-30AE-B2A5F4C787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821259"/>
            <a:ext cx="3861682" cy="4025590"/>
          </a:xfrm>
          <a:prstGeom prst="rect">
            <a:avLst/>
          </a:prstGeom>
        </p:spPr>
      </p:pic>
      <p:pic>
        <p:nvPicPr>
          <p:cNvPr id="13" name="Picture 12" descr="A table with two columns and three rows. The left-hand column gives titles of texts. The right-hand column contains a passage from that texts.">
            <a:extLst>
              <a:ext uri="{FF2B5EF4-FFF2-40B4-BE49-F238E27FC236}">
                <a16:creationId xmlns:a16="http://schemas.microsoft.com/office/drawing/2014/main" id="{45265FA2-DBD0-CE39-6CD9-5BE0BD3459A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3804" y="2818310"/>
            <a:ext cx="6761789" cy="4039689"/>
          </a:xfrm>
          <a:prstGeom prst="rect">
            <a:avLst/>
          </a:prstGeom>
        </p:spPr>
      </p:pic>
    </p:spTree>
    <p:extLst>
      <p:ext uri="{BB962C8B-B14F-4D97-AF65-F5344CB8AC3E}">
        <p14:creationId xmlns:p14="http://schemas.microsoft.com/office/powerpoint/2010/main" val="3083273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F0D0FF-3030-3FB1-A5FF-A6073B85F24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Co-occurring named entities</a:t>
            </a:r>
          </a:p>
        </p:txBody>
      </p:sp>
      <p:sp>
        <p:nvSpPr>
          <p:cNvPr id="2" name="TextBox 1">
            <a:extLst>
              <a:ext uri="{FF2B5EF4-FFF2-40B4-BE49-F238E27FC236}">
                <a16:creationId xmlns:a16="http://schemas.microsoft.com/office/drawing/2014/main" id="{31E2C55F-38D3-0D20-A9F5-BC6F66B82BE2}"/>
              </a:ext>
            </a:extLst>
          </p:cNvPr>
          <p:cNvSpPr txBox="1"/>
          <p:nvPr/>
        </p:nvSpPr>
        <p:spPr>
          <a:xfrm>
            <a:off x="7677615" y="89478"/>
            <a:ext cx="4438183" cy="3170099"/>
          </a:xfrm>
          <a:prstGeom prst="rect">
            <a:avLst/>
          </a:prstGeom>
          <a:solidFill>
            <a:schemeClr val="bg1"/>
          </a:solidFill>
        </p:spPr>
        <p:txBody>
          <a:bodyPr wrap="square" rtlCol="0">
            <a:spAutoFit/>
          </a:bodyPr>
          <a:lstStyle/>
          <a:p>
            <a:r>
              <a:rPr lang="en-GB" sz="2800"/>
              <a:t>Co-occurring named</a:t>
            </a:r>
          </a:p>
          <a:p>
            <a:r>
              <a:rPr lang="en-GB" sz="2800"/>
              <a:t>entities (via Voyant)</a:t>
            </a:r>
          </a:p>
          <a:p>
            <a:endParaRPr lang="en-GB"/>
          </a:p>
          <a:p>
            <a:endParaRPr lang="en-GB"/>
          </a:p>
          <a:p>
            <a:r>
              <a:rPr lang="en-GB" i="0">
                <a:effectLst/>
                <a:latin typeface="HelveticaNeue"/>
              </a:rPr>
              <a:t>Connected entities occur together in the text</a:t>
            </a:r>
          </a:p>
          <a:p>
            <a:endParaRPr lang="en-GB">
              <a:latin typeface="HelveticaNeue"/>
            </a:endParaRPr>
          </a:p>
          <a:p>
            <a:r>
              <a:rPr lang="en-GB" i="0">
                <a:effectLst/>
                <a:latin typeface="HelveticaNeue"/>
              </a:rPr>
              <a:t>This (or similar) could be used to build networks, e.g. citation networks connecting texts together</a:t>
            </a:r>
            <a:endParaRPr lang="en-GB">
              <a:latin typeface="HelveticaNeue"/>
            </a:endParaRPr>
          </a:p>
        </p:txBody>
      </p:sp>
      <p:pic>
        <p:nvPicPr>
          <p:cNvPr id="4" name="Picture 3" descr="QR code linking to the relevant Voyant tool.">
            <a:extLst>
              <a:ext uri="{FF2B5EF4-FFF2-40B4-BE49-F238E27FC236}">
                <a16:creationId xmlns:a16="http://schemas.microsoft.com/office/drawing/2014/main" id="{5F165ABF-AD78-465D-3F37-7F05990327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81356" y="89478"/>
            <a:ext cx="1234442" cy="1234442"/>
          </a:xfrm>
          <a:prstGeom prst="rect">
            <a:avLst/>
          </a:prstGeom>
        </p:spPr>
      </p:pic>
      <p:pic>
        <p:nvPicPr>
          <p:cNvPr id="7" name="Picture 6" descr="A network of names. Names are shown in rectangles and connected by lines.">
            <a:extLst>
              <a:ext uri="{FF2B5EF4-FFF2-40B4-BE49-F238E27FC236}">
                <a16:creationId xmlns:a16="http://schemas.microsoft.com/office/drawing/2014/main" id="{7251CFB2-EEAB-97E8-35A8-F486FFD4DF22}"/>
              </a:ext>
            </a:extLst>
          </p:cNvPr>
          <p:cNvPicPr>
            <a:picLocks noChangeAspect="1"/>
          </p:cNvPicPr>
          <p:nvPr/>
        </p:nvPicPr>
        <p:blipFill>
          <a:blip r:embed="rId4"/>
          <a:stretch>
            <a:fillRect/>
          </a:stretch>
        </p:blipFill>
        <p:spPr>
          <a:xfrm>
            <a:off x="260162" y="164879"/>
            <a:ext cx="6692892" cy="6562356"/>
          </a:xfrm>
          <a:prstGeom prst="rect">
            <a:avLst/>
          </a:prstGeom>
        </p:spPr>
      </p:pic>
      <p:sp>
        <p:nvSpPr>
          <p:cNvPr id="9" name="TextBox 8">
            <a:extLst>
              <a:ext uri="{FF2B5EF4-FFF2-40B4-BE49-F238E27FC236}">
                <a16:creationId xmlns:a16="http://schemas.microsoft.com/office/drawing/2014/main" id="{647D6614-E5FF-EB0F-AA30-208659D8EA00}"/>
              </a:ext>
            </a:extLst>
          </p:cNvPr>
          <p:cNvSpPr txBox="1"/>
          <p:nvPr/>
        </p:nvSpPr>
        <p:spPr>
          <a:xfrm>
            <a:off x="5904568" y="5568193"/>
            <a:ext cx="6287432" cy="1200329"/>
          </a:xfrm>
          <a:prstGeom prst="rect">
            <a:avLst/>
          </a:prstGeom>
          <a:noFill/>
        </p:spPr>
        <p:txBody>
          <a:bodyPr wrap="square">
            <a:spAutoFit/>
          </a:bodyPr>
          <a:lstStyle/>
          <a:p>
            <a:r>
              <a:rPr lang="en-GB"/>
              <a:t>Catalogue: </a:t>
            </a:r>
            <a:r>
              <a:rPr lang="en-GB">
                <a:hlinkClick r:id="rId5"/>
              </a:rPr>
              <a:t>https://wellcomecollection.org/works/xwe9pkn7</a:t>
            </a:r>
            <a:endParaRPr lang="en-GB"/>
          </a:p>
          <a:p>
            <a:endParaRPr lang="en-GB"/>
          </a:p>
          <a:p>
            <a:endParaRPr lang="en-GB"/>
          </a:p>
          <a:p>
            <a:r>
              <a:rPr lang="en-GB"/>
              <a:t>Text: </a:t>
            </a:r>
            <a:r>
              <a:rPr lang="en-GB">
                <a:hlinkClick r:id="rId6"/>
              </a:rPr>
              <a:t>https://api.wellcomecollection.org/text/v1/b30410332</a:t>
            </a:r>
            <a:endParaRPr lang="en-GB"/>
          </a:p>
        </p:txBody>
      </p:sp>
      <p:pic>
        <p:nvPicPr>
          <p:cNvPr id="10" name="Picture 9" descr="A QR code linking to the catalogue entry. Link already given in a text box on this slide.">
            <a:extLst>
              <a:ext uri="{FF2B5EF4-FFF2-40B4-BE49-F238E27FC236}">
                <a16:creationId xmlns:a16="http://schemas.microsoft.com/office/drawing/2014/main" id="{CC0B9B64-7C76-C68A-891D-E1D289FBD03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73753" y="5568193"/>
            <a:ext cx="338329" cy="338329"/>
          </a:xfrm>
          <a:prstGeom prst="rect">
            <a:avLst/>
          </a:prstGeom>
        </p:spPr>
      </p:pic>
      <p:pic>
        <p:nvPicPr>
          <p:cNvPr id="11" name="Picture 10" descr="A QR code linking to the text. Link already given in a text box on this slide.">
            <a:extLst>
              <a:ext uri="{FF2B5EF4-FFF2-40B4-BE49-F238E27FC236}">
                <a16:creationId xmlns:a16="http://schemas.microsoft.com/office/drawing/2014/main" id="{70C9EB3A-00B1-79D1-7F02-9B112E172D7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773752" y="6430193"/>
            <a:ext cx="338329" cy="338329"/>
          </a:xfrm>
          <a:prstGeom prst="rect">
            <a:avLst/>
          </a:prstGeom>
        </p:spPr>
      </p:pic>
    </p:spTree>
    <p:extLst>
      <p:ext uri="{BB962C8B-B14F-4D97-AF65-F5344CB8AC3E}">
        <p14:creationId xmlns:p14="http://schemas.microsoft.com/office/powerpoint/2010/main" val="194288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38E3-AB7B-DC30-0716-8539FAA40AE4}"/>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Barnes Collection</a:t>
            </a:r>
          </a:p>
        </p:txBody>
      </p:sp>
      <p:sp>
        <p:nvSpPr>
          <p:cNvPr id="6" name="TextBox 5">
            <a:extLst>
              <a:ext uri="{FF2B5EF4-FFF2-40B4-BE49-F238E27FC236}">
                <a16:creationId xmlns:a16="http://schemas.microsoft.com/office/drawing/2014/main" id="{AC90F240-D213-3D88-3654-32840AB3A100}"/>
              </a:ext>
            </a:extLst>
          </p:cNvPr>
          <p:cNvSpPr txBox="1"/>
          <p:nvPr/>
        </p:nvSpPr>
        <p:spPr>
          <a:xfrm>
            <a:off x="7387683" y="89478"/>
            <a:ext cx="4728116" cy="1908215"/>
          </a:xfrm>
          <a:prstGeom prst="rect">
            <a:avLst/>
          </a:prstGeom>
          <a:noFill/>
        </p:spPr>
        <p:txBody>
          <a:bodyPr wrap="square" rtlCol="0">
            <a:spAutoFit/>
          </a:bodyPr>
          <a:lstStyle/>
          <a:p>
            <a:r>
              <a:rPr lang="en-GB" sz="2800"/>
              <a:t>Barnes Collection</a:t>
            </a:r>
          </a:p>
          <a:p>
            <a:endParaRPr lang="en-GB"/>
          </a:p>
          <a:p>
            <a:endParaRPr lang="en-GB"/>
          </a:p>
          <a:p>
            <a:r>
              <a:rPr lang="en-GB" i="0">
                <a:effectLst/>
                <a:latin typeface="HelveticaNeue"/>
              </a:rPr>
              <a:t>Search based on a range of visual properties – here green-ness, wavy lines, diffuse light.</a:t>
            </a:r>
          </a:p>
        </p:txBody>
      </p:sp>
      <p:pic>
        <p:nvPicPr>
          <p:cNvPr id="18" name="Picture 17" descr="QR code linking to Barnes Collection.">
            <a:extLst>
              <a:ext uri="{FF2B5EF4-FFF2-40B4-BE49-F238E27FC236}">
                <a16:creationId xmlns:a16="http://schemas.microsoft.com/office/drawing/2014/main" id="{89A0F20E-17FE-728C-883C-BA3B2200E8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69393" y="89478"/>
            <a:ext cx="946406" cy="946406"/>
          </a:xfrm>
          <a:prstGeom prst="rect">
            <a:avLst/>
          </a:prstGeom>
        </p:spPr>
      </p:pic>
      <p:pic>
        <p:nvPicPr>
          <p:cNvPr id="5" name="Picture 4" descr="A collection of images. At the top, a &quot;Space&quot; slider is selected, allowing selection along a scale from &quot;Shallow&quot; to &quot;Deep&quot;. Small icons indicate the selections described in the text on this slide.">
            <a:extLst>
              <a:ext uri="{FF2B5EF4-FFF2-40B4-BE49-F238E27FC236}">
                <a16:creationId xmlns:a16="http://schemas.microsoft.com/office/drawing/2014/main" id="{BF1D9D45-9219-900C-ED2D-0CD9BC506D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044" y="301084"/>
            <a:ext cx="6382586" cy="5232202"/>
          </a:xfrm>
          <a:prstGeom prst="rect">
            <a:avLst/>
          </a:prstGeom>
        </p:spPr>
      </p:pic>
    </p:spTree>
    <p:extLst>
      <p:ext uri="{BB962C8B-B14F-4D97-AF65-F5344CB8AC3E}">
        <p14:creationId xmlns:p14="http://schemas.microsoft.com/office/powerpoint/2010/main" val="166592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90F240-D213-3D88-3654-32840AB3A100}"/>
              </a:ext>
            </a:extLst>
          </p:cNvPr>
          <p:cNvSpPr txBox="1">
            <a:spLocks noGrp="1"/>
          </p:cNvSpPr>
          <p:nvPr>
            <p:ph type="title" idx="4294967295"/>
          </p:nvPr>
        </p:nvSpPr>
        <p:spPr>
          <a:xfrm>
            <a:off x="9573322" y="89478"/>
            <a:ext cx="2542476"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tx1"/>
                </a:solidFill>
                <a:effectLst/>
                <a:uLnTx/>
                <a:uFillTx/>
                <a:latin typeface="+mn-lt"/>
                <a:ea typeface="+mn-ea"/>
                <a:cs typeface="+mn-cs"/>
              </a:rPr>
              <a:t>Theseus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tx1"/>
                </a:solidFill>
                <a:effectLst/>
                <a:uLnTx/>
                <a:uFillTx/>
                <a:latin typeface="+mn-lt"/>
                <a:ea typeface="+mn-ea"/>
                <a:cs typeface="+mn-cs"/>
              </a:rPr>
              <a:t>Viewer</a:t>
            </a:r>
          </a:p>
        </p:txBody>
      </p:sp>
      <p:pic>
        <p:nvPicPr>
          <p:cNvPr id="9" name="Picture 8" descr="QR code linking to Theseus Viewer.">
            <a:extLst>
              <a:ext uri="{FF2B5EF4-FFF2-40B4-BE49-F238E27FC236}">
                <a16:creationId xmlns:a16="http://schemas.microsoft.com/office/drawing/2014/main" id="{144046A4-A57E-7858-7F46-CD4C4301D5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57558" y="0"/>
            <a:ext cx="1234442" cy="1234442"/>
          </a:xfrm>
          <a:prstGeom prst="rect">
            <a:avLst/>
          </a:prstGeom>
        </p:spPr>
      </p:pic>
      <p:pic>
        <p:nvPicPr>
          <p:cNvPr id="11" name="Picture 10" descr="A IIIF viewer showing line-by-line association of page images from a book with text that has been digitised from that book.">
            <a:extLst>
              <a:ext uri="{FF2B5EF4-FFF2-40B4-BE49-F238E27FC236}">
                <a16:creationId xmlns:a16="http://schemas.microsoft.com/office/drawing/2014/main" id="{932D0628-394D-D7A6-FE3E-5FBA1F6432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0"/>
            <a:ext cx="9117668" cy="6450980"/>
          </a:xfrm>
          <a:prstGeom prst="rect">
            <a:avLst/>
          </a:prstGeom>
        </p:spPr>
      </p:pic>
    </p:spTree>
    <p:extLst>
      <p:ext uri="{BB962C8B-B14F-4D97-AF65-F5344CB8AC3E}">
        <p14:creationId xmlns:p14="http://schemas.microsoft.com/office/powerpoint/2010/main" val="6438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EE81-A52C-E736-4EFA-E70A587BF6BD}"/>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Never Been Seen</a:t>
            </a:r>
          </a:p>
        </p:txBody>
      </p:sp>
      <p:sp>
        <p:nvSpPr>
          <p:cNvPr id="6" name="TextBox 5">
            <a:extLst>
              <a:ext uri="{FF2B5EF4-FFF2-40B4-BE49-F238E27FC236}">
                <a16:creationId xmlns:a16="http://schemas.microsoft.com/office/drawing/2014/main" id="{1318707B-2296-27A9-AFDA-B2BE988AD7A6}"/>
              </a:ext>
            </a:extLst>
          </p:cNvPr>
          <p:cNvSpPr txBox="1"/>
          <p:nvPr/>
        </p:nvSpPr>
        <p:spPr>
          <a:xfrm>
            <a:off x="7387683" y="89478"/>
            <a:ext cx="4728116" cy="3847207"/>
          </a:xfrm>
          <a:prstGeom prst="rect">
            <a:avLst/>
          </a:prstGeom>
          <a:noFill/>
        </p:spPr>
        <p:txBody>
          <a:bodyPr wrap="square" rtlCol="0">
            <a:spAutoFit/>
          </a:bodyPr>
          <a:lstStyle/>
          <a:p>
            <a:r>
              <a:rPr lang="en-GB" sz="2800"/>
              <a:t>Never Been Seen</a:t>
            </a:r>
          </a:p>
          <a:p>
            <a:endParaRPr lang="en-GB"/>
          </a:p>
          <a:p>
            <a:endParaRPr lang="en-GB"/>
          </a:p>
          <a:p>
            <a:r>
              <a:rPr lang="en-GB" i="0">
                <a:effectLst/>
                <a:latin typeface="HelveticaNeue"/>
              </a:rPr>
              <a:t>Never Been Seen presents a photograph of an item from the Science Museum’s collection that has never been viewed before.</a:t>
            </a:r>
          </a:p>
          <a:p>
            <a:endParaRPr lang="en-GB">
              <a:latin typeface="HelveticaNeue"/>
            </a:endParaRPr>
          </a:p>
          <a:p>
            <a:endParaRPr lang="en-GB" i="0">
              <a:effectLst/>
              <a:latin typeface="HelveticaNeue"/>
            </a:endParaRPr>
          </a:p>
          <a:p>
            <a:r>
              <a:rPr lang="en-GB">
                <a:latin typeface="HelveticaNeue"/>
              </a:rPr>
              <a:t>Unfortunately down at the moment, but as I recall it shows a pixellated image initially which then resolves. Every time you refresh the page, you see a different unseen object.</a:t>
            </a:r>
            <a:endParaRPr lang="en-GB"/>
          </a:p>
        </p:txBody>
      </p:sp>
      <p:pic>
        <p:nvPicPr>
          <p:cNvPr id="7" name="Picture 6" descr="QR code linking to the Never Been Seen tool.">
            <a:extLst>
              <a:ext uri="{FF2B5EF4-FFF2-40B4-BE49-F238E27FC236}">
                <a16:creationId xmlns:a16="http://schemas.microsoft.com/office/drawing/2014/main" id="{566DAD02-8E52-10D0-0E70-56E2BB600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91085" y="0"/>
            <a:ext cx="1124714" cy="1124714"/>
          </a:xfrm>
          <a:prstGeom prst="rect">
            <a:avLst/>
          </a:prstGeom>
        </p:spPr>
      </p:pic>
      <p:pic>
        <p:nvPicPr>
          <p:cNvPr id="1026" name="Picture 2" descr="A pixellated image.">
            <a:extLst>
              <a:ext uri="{FF2B5EF4-FFF2-40B4-BE49-F238E27FC236}">
                <a16:creationId xmlns:a16="http://schemas.microsoft.com/office/drawing/2014/main" id="{B5956382-4AA7-AFA3-DFF8-C53A4AF0E38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4356" y="231544"/>
            <a:ext cx="6921145" cy="355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5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FA06-D62F-CF42-AD54-C0304C45A8D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Catalogue items by year (all)</a:t>
            </a:r>
          </a:p>
        </p:txBody>
      </p:sp>
      <p:pic>
        <p:nvPicPr>
          <p:cNvPr id="7" name="Picture 6" descr="A scatter plot of catalogue items by year. Number of items begins to rise sharply from the 1700s and peaks in the late 20th century before falling off sharply.">
            <a:extLst>
              <a:ext uri="{FF2B5EF4-FFF2-40B4-BE49-F238E27FC236}">
                <a16:creationId xmlns:a16="http://schemas.microsoft.com/office/drawing/2014/main" id="{6EB522ED-FE62-319D-DFD7-EA98786C0D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9137"/>
            <a:ext cx="12192000" cy="6379726"/>
          </a:xfrm>
          <a:prstGeom prst="rect">
            <a:avLst/>
          </a:prstGeom>
        </p:spPr>
      </p:pic>
      <p:sp>
        <p:nvSpPr>
          <p:cNvPr id="8" name="TextBox 7">
            <a:extLst>
              <a:ext uri="{FF2B5EF4-FFF2-40B4-BE49-F238E27FC236}">
                <a16:creationId xmlns:a16="http://schemas.microsoft.com/office/drawing/2014/main" id="{F09357DD-2996-86E8-F5DA-86E846AB4AC1}"/>
              </a:ext>
            </a:extLst>
          </p:cNvPr>
          <p:cNvSpPr txBox="1"/>
          <p:nvPr/>
        </p:nvSpPr>
        <p:spPr>
          <a:xfrm>
            <a:off x="253386" y="126650"/>
            <a:ext cx="7485560" cy="1015663"/>
          </a:xfrm>
          <a:prstGeom prst="rect">
            <a:avLst/>
          </a:prstGeom>
          <a:solidFill>
            <a:schemeClr val="bg1"/>
          </a:solidFill>
        </p:spPr>
        <p:txBody>
          <a:bodyPr wrap="square" rtlCol="0">
            <a:spAutoFit/>
          </a:bodyPr>
          <a:lstStyle/>
          <a:p>
            <a:r>
              <a:rPr lang="en-GB" sz="2000"/>
              <a:t>Catalogue items by year</a:t>
            </a:r>
          </a:p>
          <a:p>
            <a:endParaRPr lang="en-GB" sz="2000"/>
          </a:p>
          <a:p>
            <a:r>
              <a:rPr lang="en-GB" sz="2000"/>
              <a:t>You probably already produce things like this (but more accurate)</a:t>
            </a:r>
          </a:p>
        </p:txBody>
      </p:sp>
    </p:spTree>
    <p:extLst>
      <p:ext uri="{BB962C8B-B14F-4D97-AF65-F5344CB8AC3E}">
        <p14:creationId xmlns:p14="http://schemas.microsoft.com/office/powerpoint/2010/main" val="2804817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0D67-EAE0-66CB-FD76-3364C5C6BBB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Catalogue items by year (18</a:t>
            </a:r>
            <a:r>
              <a:rPr lang="en-GB" baseline="30000"/>
              <a:t>th</a:t>
            </a:r>
            <a:r>
              <a:rPr lang="en-GB"/>
              <a:t> century)</a:t>
            </a:r>
          </a:p>
        </p:txBody>
      </p:sp>
      <p:pic>
        <p:nvPicPr>
          <p:cNvPr id="5" name="Picture 4" descr="Scatter plot of catalogue items from the 18th century, showing a steadily rising trend.">
            <a:extLst>
              <a:ext uri="{FF2B5EF4-FFF2-40B4-BE49-F238E27FC236}">
                <a16:creationId xmlns:a16="http://schemas.microsoft.com/office/drawing/2014/main" id="{39A399A6-8C50-AB7D-098D-8DBBFD061F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84899"/>
            <a:ext cx="12192000" cy="6288202"/>
          </a:xfrm>
          <a:prstGeom prst="rect">
            <a:avLst/>
          </a:prstGeom>
        </p:spPr>
      </p:pic>
      <p:sp>
        <p:nvSpPr>
          <p:cNvPr id="6" name="TextBox 5">
            <a:extLst>
              <a:ext uri="{FF2B5EF4-FFF2-40B4-BE49-F238E27FC236}">
                <a16:creationId xmlns:a16="http://schemas.microsoft.com/office/drawing/2014/main" id="{C3065CAC-BEA1-16C3-524C-F4C8D8BFDF44}"/>
              </a:ext>
            </a:extLst>
          </p:cNvPr>
          <p:cNvSpPr txBox="1"/>
          <p:nvPr/>
        </p:nvSpPr>
        <p:spPr>
          <a:xfrm>
            <a:off x="253386" y="126650"/>
            <a:ext cx="7485560" cy="1015663"/>
          </a:xfrm>
          <a:prstGeom prst="rect">
            <a:avLst/>
          </a:prstGeom>
          <a:solidFill>
            <a:schemeClr val="bg1"/>
          </a:solidFill>
        </p:spPr>
        <p:txBody>
          <a:bodyPr wrap="square" rtlCol="0">
            <a:spAutoFit/>
          </a:bodyPr>
          <a:lstStyle/>
          <a:p>
            <a:r>
              <a:rPr lang="en-GB" sz="2000"/>
              <a:t>Catalogue items by year (18</a:t>
            </a:r>
            <a:r>
              <a:rPr lang="en-GB" sz="2000" baseline="30000"/>
              <a:t>th</a:t>
            </a:r>
            <a:r>
              <a:rPr lang="en-GB" sz="2000"/>
              <a:t> century)</a:t>
            </a:r>
          </a:p>
          <a:p>
            <a:endParaRPr lang="en-GB" sz="2000"/>
          </a:p>
          <a:p>
            <a:r>
              <a:rPr lang="en-GB" sz="2000"/>
              <a:t>You probably already produce things like this (but more accurate)</a:t>
            </a:r>
          </a:p>
        </p:txBody>
      </p:sp>
    </p:spTree>
    <p:extLst>
      <p:ext uri="{BB962C8B-B14F-4D97-AF65-F5344CB8AC3E}">
        <p14:creationId xmlns:p14="http://schemas.microsoft.com/office/powerpoint/2010/main" val="322976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E634-1F5D-1B93-7A14-5403FEBE1F0B}"/>
              </a:ext>
            </a:extLst>
          </p:cNvPr>
          <p:cNvSpPr>
            <a:spLocks noGrp="1"/>
          </p:cNvSpPr>
          <p:nvPr>
            <p:ph type="title"/>
          </p:nvPr>
        </p:nvSpPr>
        <p:spPr/>
        <p:txBody>
          <a:bodyPr/>
          <a:lstStyle/>
          <a:p>
            <a:r>
              <a:rPr lang="en-GB"/>
              <a:t>Who are the audiences?</a:t>
            </a:r>
          </a:p>
        </p:txBody>
      </p:sp>
      <p:sp>
        <p:nvSpPr>
          <p:cNvPr id="3" name="Content Placeholder 2">
            <a:extLst>
              <a:ext uri="{FF2B5EF4-FFF2-40B4-BE49-F238E27FC236}">
                <a16:creationId xmlns:a16="http://schemas.microsoft.com/office/drawing/2014/main" id="{00058C1D-1543-D05D-DEF9-519378ACB2D1}"/>
              </a:ext>
            </a:extLst>
          </p:cNvPr>
          <p:cNvSpPr>
            <a:spLocks noGrp="1"/>
          </p:cNvSpPr>
          <p:nvPr>
            <p:ph idx="1"/>
          </p:nvPr>
        </p:nvSpPr>
        <p:spPr/>
        <p:txBody>
          <a:bodyPr/>
          <a:lstStyle/>
          <a:p>
            <a:r>
              <a:rPr lang="en-GB"/>
              <a:t>Who are Wellcome’s existing audiences?</a:t>
            </a:r>
          </a:p>
          <a:p>
            <a:pPr lvl="1"/>
            <a:r>
              <a:rPr lang="en-GB"/>
              <a:t>Which ones do you face in your work?</a:t>
            </a:r>
          </a:p>
          <a:p>
            <a:pPr lvl="1"/>
            <a:r>
              <a:rPr lang="en-GB"/>
              <a:t>Are there internal audiences?</a:t>
            </a:r>
          </a:p>
          <a:p>
            <a:endParaRPr lang="en-GB"/>
          </a:p>
          <a:p>
            <a:r>
              <a:rPr lang="en-GB"/>
              <a:t>What new audiences could Wellcome develop?</a:t>
            </a:r>
          </a:p>
          <a:p>
            <a:pPr lvl="1"/>
            <a:r>
              <a:rPr lang="en-GB"/>
              <a:t>Or would you personally like to develop?</a:t>
            </a:r>
          </a:p>
          <a:p>
            <a:pPr lvl="1"/>
            <a:endParaRPr lang="en-GB"/>
          </a:p>
          <a:p>
            <a:r>
              <a:rPr lang="en-GB"/>
              <a:t>What might these audiences want or need?</a:t>
            </a:r>
          </a:p>
          <a:p>
            <a:pPr lvl="1"/>
            <a:r>
              <a:rPr lang="en-GB"/>
              <a:t>What might you want to communicate to them?</a:t>
            </a:r>
          </a:p>
        </p:txBody>
      </p:sp>
      <p:pic>
        <p:nvPicPr>
          <p:cNvPr id="1026" name="Picture 2">
            <a:extLst>
              <a:ext uri="{FF2B5EF4-FFF2-40B4-BE49-F238E27FC236}">
                <a16:creationId xmlns:a16="http://schemas.microsoft.com/office/drawing/2014/main" id="{4DBB31A6-DE8C-B341-5241-7E001C342465}"/>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13235" y="365125"/>
            <a:ext cx="3520650" cy="237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282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FC8F80-FBE4-6FC3-8983-17F4FAD851AC}"/>
              </a:ext>
            </a:extLst>
          </p:cNvPr>
          <p:cNvSpPr txBox="1">
            <a:spLocks noGrp="1"/>
          </p:cNvSpPr>
          <p:nvPr>
            <p:ph type="title" idx="4294967295"/>
          </p:nvPr>
        </p:nvSpPr>
        <p:spPr>
          <a:xfrm>
            <a:off x="253386" y="126650"/>
            <a:ext cx="6961453" cy="400110"/>
          </a:xfrm>
          <a:prstGeom prst="rect">
            <a:avLst/>
          </a:prstGeom>
          <a:solidFill>
            <a:schemeClr val="bg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mn-lt"/>
                <a:ea typeface="+mn-ea"/>
                <a:cs typeface="+mn-cs"/>
              </a:rPr>
              <a:t>18</a:t>
            </a:r>
            <a:r>
              <a:rPr kumimoji="0" lang="en-GB" sz="2000" b="0" i="0" u="none" strike="noStrike" kern="1200" cap="none" spc="0" normalizeH="0" baseline="30000" noProof="0">
                <a:ln>
                  <a:noFill/>
                </a:ln>
                <a:solidFill>
                  <a:schemeClr val="tx1"/>
                </a:solidFill>
                <a:effectLst/>
                <a:uLnTx/>
                <a:uFillTx/>
                <a:latin typeface="+mn-lt"/>
                <a:ea typeface="+mn-ea"/>
                <a:cs typeface="+mn-cs"/>
              </a:rPr>
              <a:t>th</a:t>
            </a:r>
            <a:r>
              <a:rPr kumimoji="0" lang="en-GB" sz="2000" b="0" i="0" u="none" strike="noStrike" kern="1200" cap="none" spc="0" normalizeH="0" baseline="0" noProof="0">
                <a:ln>
                  <a:noFill/>
                </a:ln>
                <a:solidFill>
                  <a:schemeClr val="tx1"/>
                </a:solidFill>
                <a:effectLst/>
                <a:uLnTx/>
                <a:uFillTx/>
                <a:latin typeface="+mn-lt"/>
                <a:ea typeface="+mn-ea"/>
                <a:cs typeface="+mn-cs"/>
              </a:rPr>
              <a:t> century words counts, unordered, log scale</a:t>
            </a:r>
          </a:p>
        </p:txBody>
      </p:sp>
      <p:pic>
        <p:nvPicPr>
          <p:cNvPr id="7" name="Picture 6" descr="Graph showing word counts of texts in the corpus. It is a scatter plot. This shows the same data as the previous graph, but now it is not sorted. There is a dense mass of data between the lengths 1000 to 150000 or so words. There is also a thick line at 6 words, indicating a large number of texts of that length.">
            <a:extLst>
              <a:ext uri="{FF2B5EF4-FFF2-40B4-BE49-F238E27FC236}">
                <a16:creationId xmlns:a16="http://schemas.microsoft.com/office/drawing/2014/main" id="{FF60BAB4-1B26-E41A-D64A-05003CA84B72}"/>
              </a:ext>
            </a:extLst>
          </p:cNvPr>
          <p:cNvPicPr>
            <a:picLocks noChangeAspect="1"/>
          </p:cNvPicPr>
          <p:nvPr/>
        </p:nvPicPr>
        <p:blipFill>
          <a:blip r:embed="rId3"/>
          <a:stretch>
            <a:fillRect/>
          </a:stretch>
        </p:blipFill>
        <p:spPr>
          <a:xfrm>
            <a:off x="0" y="771307"/>
            <a:ext cx="10822259" cy="6085626"/>
          </a:xfrm>
          <a:prstGeom prst="rect">
            <a:avLst/>
          </a:prstGeom>
        </p:spPr>
      </p:pic>
    </p:spTree>
    <p:extLst>
      <p:ext uri="{BB962C8B-B14F-4D97-AF65-F5344CB8AC3E}">
        <p14:creationId xmlns:p14="http://schemas.microsoft.com/office/powerpoint/2010/main" val="2955819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9207-3A82-50A6-E992-97F3495A204E}"/>
              </a:ext>
            </a:extLst>
          </p:cNvPr>
          <p:cNvSpPr>
            <a:spLocks noGrp="1"/>
          </p:cNvSpPr>
          <p:nvPr>
            <p:ph type="title"/>
          </p:nvPr>
        </p:nvSpPr>
        <p:spPr/>
        <p:txBody>
          <a:bodyPr/>
          <a:lstStyle/>
          <a:p>
            <a:r>
              <a:rPr lang="en-GB"/>
              <a:t>Who is it for?</a:t>
            </a:r>
          </a:p>
        </p:txBody>
      </p:sp>
      <p:sp>
        <p:nvSpPr>
          <p:cNvPr id="3" name="Content Placeholder 2">
            <a:extLst>
              <a:ext uri="{FF2B5EF4-FFF2-40B4-BE49-F238E27FC236}">
                <a16:creationId xmlns:a16="http://schemas.microsoft.com/office/drawing/2014/main" id="{6B4C516C-23F7-AA49-7064-B66A531E8EDD}"/>
              </a:ext>
            </a:extLst>
          </p:cNvPr>
          <p:cNvSpPr>
            <a:spLocks noGrp="1"/>
          </p:cNvSpPr>
          <p:nvPr>
            <p:ph idx="1"/>
          </p:nvPr>
        </p:nvSpPr>
        <p:spPr/>
        <p:txBody>
          <a:bodyPr/>
          <a:lstStyle/>
          <a:p>
            <a:r>
              <a:rPr lang="en-GB"/>
              <a:t>An existing audience?</a:t>
            </a:r>
          </a:p>
          <a:p>
            <a:pPr lvl="1"/>
            <a:r>
              <a:rPr lang="en-GB"/>
              <a:t>Which one(s)?</a:t>
            </a:r>
          </a:p>
          <a:p>
            <a:pPr lvl="1"/>
            <a:endParaRPr lang="en-GB"/>
          </a:p>
          <a:p>
            <a:r>
              <a:rPr lang="en-GB"/>
              <a:t>A new audience?</a:t>
            </a:r>
          </a:p>
          <a:p>
            <a:endParaRPr lang="en-GB"/>
          </a:p>
          <a:p>
            <a:r>
              <a:rPr lang="en-GB"/>
              <a:t>An internal audience?</a:t>
            </a:r>
          </a:p>
          <a:p>
            <a:pPr lvl="1"/>
            <a:r>
              <a:rPr lang="en-GB"/>
              <a:t>It could just be for you!</a:t>
            </a:r>
          </a:p>
        </p:txBody>
      </p:sp>
    </p:spTree>
    <p:extLst>
      <p:ext uri="{BB962C8B-B14F-4D97-AF65-F5344CB8AC3E}">
        <p14:creationId xmlns:p14="http://schemas.microsoft.com/office/powerpoint/2010/main" val="190428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D0A7-75A2-B510-617C-9D7682203D7A}"/>
              </a:ext>
            </a:extLst>
          </p:cNvPr>
          <p:cNvSpPr>
            <a:spLocks noGrp="1"/>
          </p:cNvSpPr>
          <p:nvPr>
            <p:ph type="title"/>
          </p:nvPr>
        </p:nvSpPr>
        <p:spPr/>
        <p:txBody>
          <a:bodyPr/>
          <a:lstStyle/>
          <a:p>
            <a:r>
              <a:rPr lang="en-GB"/>
              <a:t>What does it surface?</a:t>
            </a:r>
          </a:p>
        </p:txBody>
      </p:sp>
      <p:sp>
        <p:nvSpPr>
          <p:cNvPr id="3" name="Content Placeholder 2">
            <a:extLst>
              <a:ext uri="{FF2B5EF4-FFF2-40B4-BE49-F238E27FC236}">
                <a16:creationId xmlns:a16="http://schemas.microsoft.com/office/drawing/2014/main" id="{246145EF-9303-2993-1C3B-A74731F2198B}"/>
              </a:ext>
            </a:extLst>
          </p:cNvPr>
          <p:cNvSpPr>
            <a:spLocks noGrp="1"/>
          </p:cNvSpPr>
          <p:nvPr>
            <p:ph idx="1"/>
          </p:nvPr>
        </p:nvSpPr>
        <p:spPr/>
        <p:txBody>
          <a:bodyPr/>
          <a:lstStyle/>
          <a:p>
            <a:r>
              <a:rPr lang="en-GB"/>
              <a:t>Tells a story about the past?</a:t>
            </a:r>
          </a:p>
          <a:p>
            <a:pPr lvl="1"/>
            <a:r>
              <a:rPr lang="en-GB"/>
              <a:t>Electro-quacks</a:t>
            </a:r>
          </a:p>
          <a:p>
            <a:pPr lvl="1"/>
            <a:r>
              <a:rPr lang="en-GB"/>
              <a:t>Disease outbreaks</a:t>
            </a:r>
          </a:p>
          <a:p>
            <a:pPr lvl="1"/>
            <a:endParaRPr lang="en-GB"/>
          </a:p>
          <a:p>
            <a:r>
              <a:rPr lang="en-GB"/>
              <a:t>Or about the collection?</a:t>
            </a:r>
          </a:p>
          <a:p>
            <a:pPr lvl="1"/>
            <a:r>
              <a:rPr lang="en-GB"/>
              <a:t>It’s really varied</a:t>
            </a:r>
          </a:p>
          <a:p>
            <a:pPr lvl="1"/>
            <a:r>
              <a:rPr lang="en-GB"/>
              <a:t>It has interesting gaps</a:t>
            </a:r>
          </a:p>
          <a:p>
            <a:pPr lvl="1"/>
            <a:endParaRPr lang="en-GB"/>
          </a:p>
          <a:p>
            <a:r>
              <a:rPr lang="en-GB"/>
              <a:t>Or a single text, or an interesting piece of data, or the hazards of technology, or ...</a:t>
            </a:r>
          </a:p>
          <a:p>
            <a:endParaRPr lang="en-GB"/>
          </a:p>
        </p:txBody>
      </p:sp>
    </p:spTree>
    <p:extLst>
      <p:ext uri="{BB962C8B-B14F-4D97-AF65-F5344CB8AC3E}">
        <p14:creationId xmlns:p14="http://schemas.microsoft.com/office/powerpoint/2010/main" val="120897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CD79-6682-015D-CB41-C519F747B6CE}"/>
              </a:ext>
            </a:extLst>
          </p:cNvPr>
          <p:cNvSpPr>
            <a:spLocks noGrp="1"/>
          </p:cNvSpPr>
          <p:nvPr>
            <p:ph type="title"/>
          </p:nvPr>
        </p:nvSpPr>
        <p:spPr/>
        <p:txBody>
          <a:bodyPr/>
          <a:lstStyle/>
          <a:p>
            <a:r>
              <a:rPr lang="en-GB"/>
              <a:t>How does it work?</a:t>
            </a:r>
          </a:p>
        </p:txBody>
      </p:sp>
      <p:sp>
        <p:nvSpPr>
          <p:cNvPr id="3" name="Content Placeholder 2">
            <a:extLst>
              <a:ext uri="{FF2B5EF4-FFF2-40B4-BE49-F238E27FC236}">
                <a16:creationId xmlns:a16="http://schemas.microsoft.com/office/drawing/2014/main" id="{1D5F92E9-72A4-7C29-35DD-995FCDDF1FB2}"/>
              </a:ext>
            </a:extLst>
          </p:cNvPr>
          <p:cNvSpPr>
            <a:spLocks noGrp="1"/>
          </p:cNvSpPr>
          <p:nvPr>
            <p:ph idx="1"/>
          </p:nvPr>
        </p:nvSpPr>
        <p:spPr/>
        <p:txBody>
          <a:bodyPr>
            <a:normAutofit fontScale="92500" lnSpcReduction="20000"/>
          </a:bodyPr>
          <a:lstStyle/>
          <a:p>
            <a:r>
              <a:rPr lang="en-GB"/>
              <a:t>Static</a:t>
            </a:r>
          </a:p>
          <a:p>
            <a:pPr lvl="1"/>
            <a:r>
              <a:rPr lang="en-GB" b="1"/>
              <a:t>You</a:t>
            </a:r>
            <a:r>
              <a:rPr lang="en-GB"/>
              <a:t> control</a:t>
            </a:r>
          </a:p>
          <a:p>
            <a:pPr lvl="1"/>
            <a:r>
              <a:rPr lang="en-GB"/>
              <a:t>Tells the user something that you want to communicate</a:t>
            </a:r>
          </a:p>
          <a:p>
            <a:pPr lvl="1"/>
            <a:r>
              <a:rPr lang="en-GB"/>
              <a:t>Filtered through your expertise</a:t>
            </a:r>
          </a:p>
          <a:p>
            <a:pPr lvl="1"/>
            <a:r>
              <a:rPr lang="en-GB"/>
              <a:t>More traditional author/audience model</a:t>
            </a:r>
          </a:p>
          <a:p>
            <a:pPr lvl="2"/>
            <a:r>
              <a:rPr lang="en-GB"/>
              <a:t>Or artist/audience</a:t>
            </a:r>
          </a:p>
          <a:p>
            <a:pPr marL="0" indent="0">
              <a:buNone/>
            </a:pPr>
            <a:endParaRPr lang="en-GB"/>
          </a:p>
          <a:p>
            <a:r>
              <a:rPr lang="en-GB"/>
              <a:t>Interactive</a:t>
            </a:r>
          </a:p>
          <a:p>
            <a:pPr lvl="1"/>
            <a:r>
              <a:rPr lang="en-GB" b="1"/>
              <a:t>User</a:t>
            </a:r>
            <a:r>
              <a:rPr lang="en-GB"/>
              <a:t> controls</a:t>
            </a:r>
          </a:p>
          <a:p>
            <a:pPr lvl="1"/>
            <a:r>
              <a:rPr lang="en-GB"/>
              <a:t>Lets the user find something out, tell their own story</a:t>
            </a:r>
          </a:p>
          <a:p>
            <a:pPr lvl="1"/>
            <a:r>
              <a:rPr lang="en-GB"/>
              <a:t>Possibly with guard rails</a:t>
            </a:r>
          </a:p>
          <a:p>
            <a:pPr lvl="1"/>
            <a:r>
              <a:rPr lang="en-GB"/>
              <a:t>More democratic</a:t>
            </a:r>
          </a:p>
          <a:p>
            <a:pPr lvl="2"/>
            <a:r>
              <a:rPr lang="en-GB"/>
              <a:t>Perhaps users can even add to the content?</a:t>
            </a:r>
          </a:p>
        </p:txBody>
      </p:sp>
    </p:spTree>
    <p:extLst>
      <p:ext uri="{BB962C8B-B14F-4D97-AF65-F5344CB8AC3E}">
        <p14:creationId xmlns:p14="http://schemas.microsoft.com/office/powerpoint/2010/main" val="2572221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A499-4AA4-4617-020D-AAB55B39A4ED}"/>
              </a:ext>
            </a:extLst>
          </p:cNvPr>
          <p:cNvSpPr>
            <a:spLocks noGrp="1"/>
          </p:cNvSpPr>
          <p:nvPr>
            <p:ph type="title"/>
          </p:nvPr>
        </p:nvSpPr>
        <p:spPr/>
        <p:txBody>
          <a:bodyPr/>
          <a:lstStyle/>
          <a:p>
            <a:r>
              <a:rPr lang="en-GB"/>
              <a:t>What is actually possible?</a:t>
            </a:r>
          </a:p>
        </p:txBody>
      </p:sp>
      <p:sp>
        <p:nvSpPr>
          <p:cNvPr id="3" name="Content Placeholder 2">
            <a:extLst>
              <a:ext uri="{FF2B5EF4-FFF2-40B4-BE49-F238E27FC236}">
                <a16:creationId xmlns:a16="http://schemas.microsoft.com/office/drawing/2014/main" id="{21CD74AC-3027-C0D9-588C-EBF6C73634C5}"/>
              </a:ext>
            </a:extLst>
          </p:cNvPr>
          <p:cNvSpPr>
            <a:spLocks noGrp="1"/>
          </p:cNvSpPr>
          <p:nvPr>
            <p:ph idx="1"/>
          </p:nvPr>
        </p:nvSpPr>
        <p:spPr/>
        <p:txBody>
          <a:bodyPr/>
          <a:lstStyle/>
          <a:p>
            <a:r>
              <a:rPr lang="en-GB"/>
              <a:t>You can take some inspiration from what you see around the room</a:t>
            </a:r>
          </a:p>
          <a:p>
            <a:endParaRPr lang="en-GB"/>
          </a:p>
          <a:p>
            <a:r>
              <a:rPr lang="en-GB"/>
              <a:t>And what we’ve talked about before</a:t>
            </a:r>
          </a:p>
          <a:p>
            <a:endParaRPr lang="en-GB"/>
          </a:p>
          <a:p>
            <a:r>
              <a:rPr lang="en-GB"/>
              <a:t>And anything else in your experience</a:t>
            </a:r>
          </a:p>
          <a:p>
            <a:endParaRPr lang="en-GB"/>
          </a:p>
          <a:p>
            <a:r>
              <a:rPr lang="en-GB"/>
              <a:t>But, for the most part, don’t worry about it!</a:t>
            </a:r>
          </a:p>
        </p:txBody>
      </p:sp>
    </p:spTree>
    <p:extLst>
      <p:ext uri="{BB962C8B-B14F-4D97-AF65-F5344CB8AC3E}">
        <p14:creationId xmlns:p14="http://schemas.microsoft.com/office/powerpoint/2010/main" val="2022250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8F5C5E-F935-DBEA-C00E-B1BA482D6B4C}"/>
              </a:ext>
            </a:extLst>
          </p:cNvPr>
          <p:cNvSpPr>
            <a:spLocks noGrp="1"/>
          </p:cNvSpPr>
          <p:nvPr>
            <p:ph type="title" idx="4294967295"/>
          </p:nvPr>
        </p:nvSpPr>
        <p:spPr>
          <a:xfrm>
            <a:off x="1555750" y="796925"/>
            <a:ext cx="9366250" cy="48085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0" b="0" i="0" u="none" strike="noStrike" kern="1200" cap="none" spc="0" normalizeH="0" baseline="0" noProof="0">
                <a:ln>
                  <a:noFill/>
                </a:ln>
                <a:solidFill>
                  <a:schemeClr val="tx1"/>
                </a:solidFill>
                <a:effectLst/>
                <a:uLnTx/>
                <a:uFillTx/>
                <a:latin typeface="+mn-lt"/>
                <a:ea typeface="+mn-ea"/>
                <a:cs typeface="+mn-cs"/>
              </a:rPr>
              <a:t>END</a:t>
            </a:r>
          </a:p>
        </p:txBody>
      </p:sp>
    </p:spTree>
    <p:extLst>
      <p:ext uri="{BB962C8B-B14F-4D97-AF65-F5344CB8AC3E}">
        <p14:creationId xmlns:p14="http://schemas.microsoft.com/office/powerpoint/2010/main" val="240510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D069-3AF2-8C0E-2308-01072BC25408}"/>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Knots</a:t>
            </a:r>
          </a:p>
        </p:txBody>
      </p:sp>
      <p:sp>
        <p:nvSpPr>
          <p:cNvPr id="6" name="TextBox 5">
            <a:extLst>
              <a:ext uri="{FF2B5EF4-FFF2-40B4-BE49-F238E27FC236}">
                <a16:creationId xmlns:a16="http://schemas.microsoft.com/office/drawing/2014/main" id="{1318707B-2296-27A9-AFDA-B2BE988AD7A6}"/>
              </a:ext>
            </a:extLst>
          </p:cNvPr>
          <p:cNvSpPr txBox="1"/>
          <p:nvPr/>
        </p:nvSpPr>
        <p:spPr>
          <a:xfrm>
            <a:off x="7387683" y="89478"/>
            <a:ext cx="4728116" cy="5232202"/>
          </a:xfrm>
          <a:prstGeom prst="rect">
            <a:avLst/>
          </a:prstGeom>
          <a:noFill/>
        </p:spPr>
        <p:txBody>
          <a:bodyPr wrap="square" rtlCol="0">
            <a:spAutoFit/>
          </a:bodyPr>
          <a:lstStyle/>
          <a:p>
            <a:r>
              <a:rPr lang="en-GB" sz="2800"/>
              <a:t>Knots (via Voyant)</a:t>
            </a:r>
          </a:p>
          <a:p>
            <a:endParaRPr lang="en-GB"/>
          </a:p>
          <a:p>
            <a:endParaRPr lang="en-GB"/>
          </a:p>
          <a:p>
            <a:r>
              <a:rPr lang="en-GB" i="0">
                <a:effectLst/>
                <a:latin typeface="HelveticaNeue"/>
              </a:rPr>
              <a:t>“Knots is a creative visualization that represents terms in a single document as a series of twisted lines. Each occurrence of a term is represented by a bend in the line, so the more twisted a line, the more a term repeats and straight stretches represent no occurrences.”</a:t>
            </a:r>
          </a:p>
          <a:p>
            <a:endParaRPr lang="en-GB">
              <a:latin typeface="HelveticaNeue"/>
            </a:endParaRPr>
          </a:p>
          <a:p>
            <a:r>
              <a:rPr lang="en-GB"/>
              <a:t>In Voyant this is animated, with optional sound.</a:t>
            </a:r>
          </a:p>
          <a:p>
            <a:endParaRPr lang="en-GB"/>
          </a:p>
          <a:p>
            <a:r>
              <a:rPr lang="en-GB"/>
              <a:t>Lots of repetition of frequent terms here, in Walter Scott’s “Lord of the Isles”.</a:t>
            </a:r>
          </a:p>
          <a:p>
            <a:endParaRPr lang="en-GB"/>
          </a:p>
          <a:p>
            <a:r>
              <a:rPr lang="en-GB"/>
              <a:t>But John’s line stands out.</a:t>
            </a:r>
          </a:p>
          <a:p>
            <a:endParaRPr lang="en-GB"/>
          </a:p>
        </p:txBody>
      </p:sp>
      <p:pic>
        <p:nvPicPr>
          <p:cNvPr id="12" name="Picture 11" descr="A QR code linking to the Knots tool.">
            <a:extLst>
              <a:ext uri="{FF2B5EF4-FFF2-40B4-BE49-F238E27FC236}">
                <a16:creationId xmlns:a16="http://schemas.microsoft.com/office/drawing/2014/main" id="{D3412C6A-28B8-871C-A69D-F12922588A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12190" y="79622"/>
            <a:ext cx="1003610" cy="1003610"/>
          </a:xfrm>
          <a:prstGeom prst="rect">
            <a:avLst/>
          </a:prstGeom>
        </p:spPr>
      </p:pic>
      <p:pic>
        <p:nvPicPr>
          <p:cNvPr id="5" name="Picture 4" descr="Tangled lines in different colours.">
            <a:extLst>
              <a:ext uri="{FF2B5EF4-FFF2-40B4-BE49-F238E27FC236}">
                <a16:creationId xmlns:a16="http://schemas.microsoft.com/office/drawing/2014/main" id="{735B60B0-9211-7AA5-4BD3-24341AC93ACD}"/>
              </a:ext>
            </a:extLst>
          </p:cNvPr>
          <p:cNvPicPr>
            <a:picLocks noChangeAspect="1"/>
          </p:cNvPicPr>
          <p:nvPr/>
        </p:nvPicPr>
        <p:blipFill>
          <a:blip r:embed="rId4"/>
          <a:stretch>
            <a:fillRect/>
          </a:stretch>
        </p:blipFill>
        <p:spPr>
          <a:xfrm>
            <a:off x="0" y="0"/>
            <a:ext cx="7189076" cy="6858000"/>
          </a:xfrm>
          <a:prstGeom prst="rect">
            <a:avLst/>
          </a:prstGeom>
        </p:spPr>
      </p:pic>
      <p:sp>
        <p:nvSpPr>
          <p:cNvPr id="8" name="TextBox 7">
            <a:extLst>
              <a:ext uri="{FF2B5EF4-FFF2-40B4-BE49-F238E27FC236}">
                <a16:creationId xmlns:a16="http://schemas.microsoft.com/office/drawing/2014/main" id="{58975163-1A2D-A38A-7984-76B685F8B1AB}"/>
              </a:ext>
            </a:extLst>
          </p:cNvPr>
          <p:cNvSpPr txBox="1"/>
          <p:nvPr/>
        </p:nvSpPr>
        <p:spPr>
          <a:xfrm>
            <a:off x="5904568" y="5568193"/>
            <a:ext cx="6287432" cy="1200329"/>
          </a:xfrm>
          <a:prstGeom prst="rect">
            <a:avLst/>
          </a:prstGeom>
          <a:noFill/>
        </p:spPr>
        <p:txBody>
          <a:bodyPr wrap="square">
            <a:spAutoFit/>
          </a:bodyPr>
          <a:lstStyle/>
          <a:p>
            <a:r>
              <a:rPr lang="en-GB"/>
              <a:t>Catalogue: </a:t>
            </a:r>
            <a:r>
              <a:rPr lang="en-GB">
                <a:hlinkClick r:id="rId5"/>
              </a:rPr>
              <a:t>https://wellcomecollection.org/works/m9sx3wqk</a:t>
            </a:r>
            <a:endParaRPr lang="en-GB"/>
          </a:p>
          <a:p>
            <a:endParaRPr lang="en-GB"/>
          </a:p>
          <a:p>
            <a:endParaRPr lang="en-GB"/>
          </a:p>
          <a:p>
            <a:r>
              <a:rPr lang="en-GB"/>
              <a:t>Text: </a:t>
            </a:r>
            <a:r>
              <a:rPr lang="en-GB">
                <a:hlinkClick r:id="rId6"/>
              </a:rPr>
              <a:t>https://api.wellcomecollection.org/text/v1/b28146347</a:t>
            </a:r>
            <a:endParaRPr lang="en-GB"/>
          </a:p>
        </p:txBody>
      </p:sp>
      <p:pic>
        <p:nvPicPr>
          <p:cNvPr id="24" name="Picture 23" descr="A QR code linking to the catalogue entry. Link already given in a text box on this slide.">
            <a:extLst>
              <a:ext uri="{FF2B5EF4-FFF2-40B4-BE49-F238E27FC236}">
                <a16:creationId xmlns:a16="http://schemas.microsoft.com/office/drawing/2014/main" id="{A63DCD52-C995-7E57-40A0-037C01D6448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77470" y="5568193"/>
            <a:ext cx="338329" cy="338329"/>
          </a:xfrm>
          <a:prstGeom prst="rect">
            <a:avLst/>
          </a:prstGeom>
        </p:spPr>
      </p:pic>
      <p:pic>
        <p:nvPicPr>
          <p:cNvPr id="22" name="Picture 21" descr="A QR code linking to the text. Link already given in a text box on this slide.">
            <a:extLst>
              <a:ext uri="{FF2B5EF4-FFF2-40B4-BE49-F238E27FC236}">
                <a16:creationId xmlns:a16="http://schemas.microsoft.com/office/drawing/2014/main" id="{AC82530E-B45A-6F4C-FF97-5447387D936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777471" y="6430193"/>
            <a:ext cx="338329" cy="338329"/>
          </a:xfrm>
          <a:prstGeom prst="rect">
            <a:avLst/>
          </a:prstGeom>
        </p:spPr>
      </p:pic>
    </p:spTree>
    <p:extLst>
      <p:ext uri="{BB962C8B-B14F-4D97-AF65-F5344CB8AC3E}">
        <p14:creationId xmlns:p14="http://schemas.microsoft.com/office/powerpoint/2010/main" val="1738330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0DD0-AA63-5A7C-0FA5-A64024804734}"/>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GB"/>
              <a:t>Dreamscape</a:t>
            </a:r>
          </a:p>
        </p:txBody>
      </p:sp>
      <p:sp>
        <p:nvSpPr>
          <p:cNvPr id="6" name="TextBox 5">
            <a:extLst>
              <a:ext uri="{FF2B5EF4-FFF2-40B4-BE49-F238E27FC236}">
                <a16:creationId xmlns:a16="http://schemas.microsoft.com/office/drawing/2014/main" id="{1318707B-2296-27A9-AFDA-B2BE988AD7A6}"/>
              </a:ext>
            </a:extLst>
          </p:cNvPr>
          <p:cNvSpPr txBox="1"/>
          <p:nvPr/>
        </p:nvSpPr>
        <p:spPr>
          <a:xfrm>
            <a:off x="6852424" y="89478"/>
            <a:ext cx="5263375" cy="4678204"/>
          </a:xfrm>
          <a:prstGeom prst="rect">
            <a:avLst/>
          </a:prstGeom>
          <a:noFill/>
        </p:spPr>
        <p:txBody>
          <a:bodyPr wrap="square" rtlCol="0">
            <a:spAutoFit/>
          </a:bodyPr>
          <a:lstStyle/>
          <a:p>
            <a:r>
              <a:rPr lang="en-GB" sz="2800"/>
              <a:t>Dreamscape (via Voyant)</a:t>
            </a:r>
          </a:p>
          <a:p>
            <a:endParaRPr lang="en-GB"/>
          </a:p>
          <a:p>
            <a:endParaRPr lang="en-GB"/>
          </a:p>
          <a:p>
            <a:r>
              <a:rPr lang="en-GB">
                <a:latin typeface="HelveticaNeue"/>
              </a:rPr>
              <a:t>Dreamscape tries to show connections between locations.</a:t>
            </a:r>
          </a:p>
          <a:p>
            <a:endParaRPr lang="en-GB">
              <a:latin typeface="HelveticaNeue"/>
            </a:endParaRPr>
          </a:p>
          <a:p>
            <a:r>
              <a:rPr lang="en-GB" i="0">
                <a:effectLst/>
                <a:latin typeface="HelveticaNeue"/>
              </a:rPr>
              <a:t>It cycles through text that it thinks connects locations (visible at top) and highlights that connection in the map.</a:t>
            </a:r>
          </a:p>
          <a:p>
            <a:endParaRPr lang="en-GB">
              <a:latin typeface="HelveticaNeue"/>
            </a:endParaRPr>
          </a:p>
          <a:p>
            <a:r>
              <a:rPr lang="en-GB">
                <a:latin typeface="HelveticaNeue"/>
              </a:rPr>
              <a:t>Here with a materia medica text, I was hoping for a greater range of locations.</a:t>
            </a:r>
          </a:p>
          <a:p>
            <a:endParaRPr lang="en-GB">
              <a:latin typeface="HelveticaNeue"/>
            </a:endParaRPr>
          </a:p>
          <a:p>
            <a:r>
              <a:rPr lang="en-GB" i="0">
                <a:effectLst/>
                <a:latin typeface="HelveticaNeue"/>
              </a:rPr>
              <a:t>Locations in the USA include Sulphur, Linden, Macedonia, Batavia, Vienna, Bethlehem... an example of tool bias and the dangers of raw data.</a:t>
            </a:r>
          </a:p>
        </p:txBody>
      </p:sp>
      <p:pic>
        <p:nvPicPr>
          <p:cNvPr id="17" name="Picture 16" descr="A QR code linking to the Dreamscape tool">
            <a:extLst>
              <a:ext uri="{FF2B5EF4-FFF2-40B4-BE49-F238E27FC236}">
                <a16:creationId xmlns:a16="http://schemas.microsoft.com/office/drawing/2014/main" id="{1000DA4D-9A9F-512F-19A1-8DD899908B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45284" y="89478"/>
            <a:ext cx="1066798" cy="1066798"/>
          </a:xfrm>
          <a:prstGeom prst="rect">
            <a:avLst/>
          </a:prstGeom>
        </p:spPr>
      </p:pic>
      <p:pic>
        <p:nvPicPr>
          <p:cNvPr id="7" name="Picture 6" descr="A map showing broadly the north Atlantic, stretching from the eastern Americas to parts of the Middle East and western Russia. Locations are marked with circles of varying sizes, with lines arcing between them.">
            <a:extLst>
              <a:ext uri="{FF2B5EF4-FFF2-40B4-BE49-F238E27FC236}">
                <a16:creationId xmlns:a16="http://schemas.microsoft.com/office/drawing/2014/main" id="{939AC262-C897-A565-9012-0116CCA514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00" y="0"/>
            <a:ext cx="6507914" cy="5525429"/>
          </a:xfrm>
          <a:prstGeom prst="rect">
            <a:avLst/>
          </a:prstGeom>
        </p:spPr>
      </p:pic>
      <p:sp>
        <p:nvSpPr>
          <p:cNvPr id="8" name="TextBox 7">
            <a:extLst>
              <a:ext uri="{FF2B5EF4-FFF2-40B4-BE49-F238E27FC236}">
                <a16:creationId xmlns:a16="http://schemas.microsoft.com/office/drawing/2014/main" id="{58975163-1A2D-A38A-7984-76B685F8B1AB}"/>
              </a:ext>
            </a:extLst>
          </p:cNvPr>
          <p:cNvSpPr txBox="1"/>
          <p:nvPr/>
        </p:nvSpPr>
        <p:spPr>
          <a:xfrm>
            <a:off x="5904568" y="5568193"/>
            <a:ext cx="6287432" cy="1200329"/>
          </a:xfrm>
          <a:prstGeom prst="rect">
            <a:avLst/>
          </a:prstGeom>
          <a:noFill/>
        </p:spPr>
        <p:txBody>
          <a:bodyPr wrap="square">
            <a:spAutoFit/>
          </a:bodyPr>
          <a:lstStyle/>
          <a:p>
            <a:r>
              <a:rPr lang="en-GB"/>
              <a:t>Catalogue: </a:t>
            </a:r>
            <a:r>
              <a:rPr lang="en-GB">
                <a:hlinkClick r:id="rId5"/>
              </a:rPr>
              <a:t>https://wellcomecollection.org/works/xwe9pkn7</a:t>
            </a:r>
            <a:endParaRPr lang="en-GB"/>
          </a:p>
          <a:p>
            <a:endParaRPr lang="en-GB"/>
          </a:p>
          <a:p>
            <a:endParaRPr lang="en-GB"/>
          </a:p>
          <a:p>
            <a:r>
              <a:rPr lang="en-GB"/>
              <a:t>Text: </a:t>
            </a:r>
            <a:r>
              <a:rPr lang="en-GB">
                <a:hlinkClick r:id="rId6"/>
              </a:rPr>
              <a:t>https://api.wellcomecollection.org/text/v1/b30410332</a:t>
            </a:r>
            <a:endParaRPr lang="en-GB"/>
          </a:p>
        </p:txBody>
      </p:sp>
      <p:pic>
        <p:nvPicPr>
          <p:cNvPr id="10" name="Picture 9" descr="A QR code linking to the catalogue entry. Link already given in a text box on this slide.">
            <a:extLst>
              <a:ext uri="{FF2B5EF4-FFF2-40B4-BE49-F238E27FC236}">
                <a16:creationId xmlns:a16="http://schemas.microsoft.com/office/drawing/2014/main" id="{07B8D234-44A2-8B57-4459-EB7A972E5F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73753" y="5568193"/>
            <a:ext cx="338329" cy="338329"/>
          </a:xfrm>
          <a:prstGeom prst="rect">
            <a:avLst/>
          </a:prstGeom>
        </p:spPr>
      </p:pic>
      <p:pic>
        <p:nvPicPr>
          <p:cNvPr id="13" name="Picture 12" descr="A QR code linking to the text. Link already given in a text box on this slide.">
            <a:extLst>
              <a:ext uri="{FF2B5EF4-FFF2-40B4-BE49-F238E27FC236}">
                <a16:creationId xmlns:a16="http://schemas.microsoft.com/office/drawing/2014/main" id="{78D8956D-C485-6145-43C1-83002944FB7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773752" y="6430193"/>
            <a:ext cx="338329" cy="338329"/>
          </a:xfrm>
          <a:prstGeom prst="rect">
            <a:avLst/>
          </a:prstGeom>
        </p:spPr>
      </p:pic>
    </p:spTree>
    <p:extLst>
      <p:ext uri="{BB962C8B-B14F-4D97-AF65-F5344CB8AC3E}">
        <p14:creationId xmlns:p14="http://schemas.microsoft.com/office/powerpoint/2010/main" val="972543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61c22e59-6e76-40e7-9277-37c464fc6354}" enabled="1" method="Privileged" siteId="{f99512c1-fd9f-4475-9896-9a0b3cdc50ec}" removed="0"/>
</clbl:labelList>
</file>

<file path=docProps/app.xml><?xml version="1.0" encoding="utf-8"?>
<Properties xmlns="http://schemas.openxmlformats.org/officeDocument/2006/extended-properties" xmlns:vt="http://schemas.openxmlformats.org/officeDocument/2006/docPropsVTypes">
  <TotalTime>586</TotalTime>
  <Words>1583</Words>
  <Application>Microsoft Office PowerPoint</Application>
  <PresentationFormat>Widescreen</PresentationFormat>
  <Paragraphs>211</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HelveticaNeue</vt:lpstr>
      <vt:lpstr>Wingdings</vt:lpstr>
      <vt:lpstr>Office Theme</vt:lpstr>
      <vt:lpstr>Dream Tools</vt:lpstr>
      <vt:lpstr>Who are the audiences?</vt:lpstr>
      <vt:lpstr>Who is it for?</vt:lpstr>
      <vt:lpstr>What does it surface?</vt:lpstr>
      <vt:lpstr>How does it work?</vt:lpstr>
      <vt:lpstr>What is actually possible?</vt:lpstr>
      <vt:lpstr>END</vt:lpstr>
      <vt:lpstr>Knots</vt:lpstr>
      <vt:lpstr>Dreamscape</vt:lpstr>
      <vt:lpstr>TextArc</vt:lpstr>
      <vt:lpstr>HaToRI</vt:lpstr>
      <vt:lpstr>Default Voyant</vt:lpstr>
      <vt:lpstr>The thing that Bernard made</vt:lpstr>
      <vt:lpstr>Co-occurring named entities</vt:lpstr>
      <vt:lpstr>Barnes Collection</vt:lpstr>
      <vt:lpstr>Theseus Viewer</vt:lpstr>
      <vt:lpstr>Never Been Seen</vt:lpstr>
      <vt:lpstr>Catalogue items by year (all)</vt:lpstr>
      <vt:lpstr>Catalogue items by year (18th century)</vt:lpstr>
      <vt:lpstr>18th century words counts, unordered, log scale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Ogden, Bernard</dc:creator>
  <cp:lastModifiedBy>Ogden, Bernard</cp:lastModifiedBy>
  <cp:revision>3</cp:revision>
  <dcterms:created xsi:type="dcterms:W3CDTF">2024-11-06T11:23:00Z</dcterms:created>
  <dcterms:modified xsi:type="dcterms:W3CDTF">2025-06-06T15:33:13Z</dcterms:modified>
</cp:coreProperties>
</file>